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3"/>
  </p:notesMasterIdLst>
  <p:sldIdLst>
    <p:sldId id="256" r:id="rId2"/>
    <p:sldId id="319" r:id="rId3"/>
    <p:sldId id="259" r:id="rId4"/>
    <p:sldId id="258" r:id="rId5"/>
    <p:sldId id="260" r:id="rId6"/>
    <p:sldId id="262" r:id="rId7"/>
    <p:sldId id="263" r:id="rId8"/>
    <p:sldId id="264" r:id="rId9"/>
    <p:sldId id="265" r:id="rId10"/>
    <p:sldId id="312" r:id="rId11"/>
    <p:sldId id="311" r:id="rId12"/>
    <p:sldId id="266" r:id="rId13"/>
    <p:sldId id="270" r:id="rId14"/>
    <p:sldId id="271" r:id="rId15"/>
    <p:sldId id="267" r:id="rId16"/>
    <p:sldId id="288" r:id="rId17"/>
    <p:sldId id="320" r:id="rId18"/>
    <p:sldId id="321" r:id="rId19"/>
    <p:sldId id="322" r:id="rId20"/>
    <p:sldId id="324" r:id="rId21"/>
    <p:sldId id="280" r:id="rId22"/>
    <p:sldId id="278" r:id="rId23"/>
    <p:sldId id="273" r:id="rId24"/>
    <p:sldId id="274" r:id="rId25"/>
    <p:sldId id="275" r:id="rId26"/>
    <p:sldId id="286" r:id="rId27"/>
    <p:sldId id="293" r:id="rId28"/>
    <p:sldId id="279" r:id="rId29"/>
    <p:sldId id="276" r:id="rId30"/>
    <p:sldId id="314" r:id="rId31"/>
    <p:sldId id="313" r:id="rId32"/>
    <p:sldId id="277" r:id="rId33"/>
    <p:sldId id="281" r:id="rId34"/>
    <p:sldId id="282" r:id="rId35"/>
    <p:sldId id="287" r:id="rId36"/>
    <p:sldId id="291" r:id="rId37"/>
    <p:sldId id="289" r:id="rId38"/>
    <p:sldId id="292" r:id="rId39"/>
    <p:sldId id="294" r:id="rId40"/>
    <p:sldId id="297" r:id="rId41"/>
    <p:sldId id="296" r:id="rId42"/>
    <p:sldId id="298" r:id="rId43"/>
    <p:sldId id="300" r:id="rId44"/>
    <p:sldId id="301" r:id="rId45"/>
    <p:sldId id="304" r:id="rId46"/>
    <p:sldId id="305" r:id="rId47"/>
    <p:sldId id="306" r:id="rId48"/>
    <p:sldId id="318" r:id="rId49"/>
    <p:sldId id="307" r:id="rId50"/>
    <p:sldId id="309" r:id="rId51"/>
    <p:sldId id="310" r:id="rId52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9012ECD-51FC-41F1-AA8D-1B2483CD663E}" styleName="Estilo Claro 2 - Ênfase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Estilo Claro 2 - Ênfas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073A0DAA-6AF3-43AB-8588-CEC1D06C72B9}" styleName="Estilo Mé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B1032C-EA38-4F05-BA0D-38AFFFC7BED3}" styleName="Estilo Claro 3 - Ênfase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6212" autoAdjust="0"/>
  </p:normalViewPr>
  <p:slideViewPr>
    <p:cSldViewPr snapToGrid="0">
      <p:cViewPr varScale="1">
        <p:scale>
          <a:sx n="79" d="100"/>
          <a:sy n="79" d="100"/>
        </p:scale>
        <p:origin x="58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529401-F79B-4312-B862-7F38B95F8A4F}" type="datetimeFigureOut">
              <a:rPr lang="pt-BR" smtClean="0"/>
              <a:t>16/04/2018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FBBF1C-F1E2-43E6-BF7A-B56AC39B969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25396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FBBF1C-F1E2-43E6-BF7A-B56AC39B9692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500855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mtClean="0"/>
              <a:t>NÃO</a:t>
            </a:r>
            <a:r>
              <a:rPr lang="pt-BR" baseline="0" smtClean="0"/>
              <a:t> É UM COMPUTADOR DE BORDO</a:t>
            </a:r>
            <a:endParaRPr lang="pt-BR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 smtClean="0"/>
              <a:t>Configuração </a:t>
            </a:r>
            <a:r>
              <a:rPr lang="pt-BR" dirty="0" smtClean="0"/>
              <a:t>da aplicação</a:t>
            </a:r>
            <a:r>
              <a:rPr lang="pt-BR" baseline="0" dirty="0" smtClean="0"/>
              <a:t>: e-mail, telefone e notificações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 smtClean="0"/>
              <a:t>Dados</a:t>
            </a:r>
            <a:r>
              <a:rPr lang="pt-BR" baseline="0" dirty="0" smtClean="0"/>
              <a:t> dos da porta OBD2: rotação, velocidade E.... Códigos de erro: pendentes e registrados, lâmpada de mal funcionamento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8DCDC8-29D4-4376-B1C7-67980C84428E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321115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mtClean="0"/>
              <a:t>NÃO</a:t>
            </a:r>
            <a:r>
              <a:rPr lang="pt-BR" baseline="0" smtClean="0"/>
              <a:t> É UM COMPUTADOR DE BORDO</a:t>
            </a:r>
            <a:endParaRPr lang="pt-BR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 smtClean="0"/>
              <a:t>Configuração </a:t>
            </a:r>
            <a:r>
              <a:rPr lang="pt-BR" dirty="0" smtClean="0"/>
              <a:t>da aplicação</a:t>
            </a:r>
            <a:r>
              <a:rPr lang="pt-BR" baseline="0" dirty="0" smtClean="0"/>
              <a:t>: e-mail, telefone e notificações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 smtClean="0"/>
              <a:t>Dados</a:t>
            </a:r>
            <a:r>
              <a:rPr lang="pt-BR" baseline="0" dirty="0" smtClean="0"/>
              <a:t> dos da porta OBD2: rotação, velocidade E.... Códigos de erro: pendentes e registrados, lâmpada de mal funcionamento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8DCDC8-29D4-4376-B1C7-67980C84428E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957308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mtClean="0"/>
              <a:t>NÃO</a:t>
            </a:r>
            <a:r>
              <a:rPr lang="pt-BR" baseline="0" smtClean="0"/>
              <a:t> É UM COMPUTADOR DE BORDO</a:t>
            </a:r>
            <a:endParaRPr lang="pt-BR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 smtClean="0"/>
              <a:t>Configuração </a:t>
            </a:r>
            <a:r>
              <a:rPr lang="pt-BR" dirty="0" smtClean="0"/>
              <a:t>da aplicação</a:t>
            </a:r>
            <a:r>
              <a:rPr lang="pt-BR" baseline="0" dirty="0" smtClean="0"/>
              <a:t>: e-mail, telefone e notificações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 smtClean="0"/>
              <a:t>Dados</a:t>
            </a:r>
            <a:r>
              <a:rPr lang="pt-BR" baseline="0" dirty="0" smtClean="0"/>
              <a:t> dos da porta OBD2: rotação, velocidade E.... Códigos de erro: pendentes e registrados, lâmpada de mal funcionamento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8DCDC8-29D4-4376-B1C7-67980C84428E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892074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Fiscalizar a emissão de gases poluentes</a:t>
            </a:r>
          </a:p>
          <a:p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atuadores como </a:t>
            </a:r>
            <a:r>
              <a:rPr lang="pt-BR" sz="1200" i="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sensores de oxigênio 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controlando atuadores </a:t>
            </a:r>
            <a:r>
              <a:rPr lang="pt-BR" sz="120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injetores de combustível</a:t>
            </a:r>
          </a:p>
          <a:p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Diagnostic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Link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Connector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(DLC)</a:t>
            </a:r>
          </a:p>
          <a:p>
            <a:r>
              <a:rPr lang="pt-BR" sz="1200" u="non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Contar vez do CELTA</a:t>
            </a:r>
            <a:endParaRPr lang="pt-BR" u="none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8DCDC8-29D4-4376-B1C7-67980C84428E}" type="slidenum">
              <a:rPr lang="pt-BR" smtClean="0"/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225284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SAE – Sociedade</a:t>
            </a:r>
            <a:r>
              <a:rPr lang="pt-BR" baseline="0" dirty="0" smtClean="0"/>
              <a:t> dos Engenheiros Automotivos</a:t>
            </a:r>
          </a:p>
          <a:p>
            <a:r>
              <a:rPr lang="pt-BR" baseline="0" dirty="0" smtClean="0"/>
              <a:t>ISO – </a:t>
            </a:r>
            <a:r>
              <a:rPr lang="pt-BR" baseline="0" dirty="0" err="1" smtClean="0"/>
              <a:t>International</a:t>
            </a:r>
            <a:r>
              <a:rPr lang="pt-BR" baseline="0" dirty="0" smtClean="0"/>
              <a:t> </a:t>
            </a:r>
            <a:r>
              <a:rPr lang="pt-BR" baseline="0" dirty="0" err="1" smtClean="0"/>
              <a:t>Standardization</a:t>
            </a:r>
            <a:r>
              <a:rPr lang="pt-BR" baseline="0" dirty="0" smtClean="0"/>
              <a:t> </a:t>
            </a:r>
            <a:r>
              <a:rPr lang="pt-BR" baseline="0" dirty="0" err="1" smtClean="0"/>
              <a:t>Organization</a:t>
            </a:r>
            <a:endParaRPr lang="pt-BR" dirty="0" smtClean="0"/>
          </a:p>
          <a:p>
            <a:r>
              <a:rPr lang="pt-BR" dirty="0" smtClean="0"/>
              <a:t>Deve</a:t>
            </a:r>
            <a:r>
              <a:rPr lang="pt-BR" baseline="0" dirty="0" smtClean="0"/>
              <a:t> ser de fácil acesso à partir do banco do motorista</a:t>
            </a:r>
          </a:p>
          <a:p>
            <a:r>
              <a:rPr lang="pt-BR" baseline="0" dirty="0" smtClean="0"/>
              <a:t>Se tiver algum tipo de tampa deve ser possível ser retirada sem ferramenta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8DCDC8-29D4-4376-B1C7-67980C84428E}" type="slidenum">
              <a:rPr lang="pt-BR" smtClean="0"/>
              <a:t>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047099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Lembra</a:t>
            </a:r>
            <a:r>
              <a:rPr lang="pt-BR" baseline="0" dirty="0" smtClean="0"/>
              <a:t> do objetivo de notificar códigos de erro...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FBBF1C-F1E2-43E6-BF7A-B56AC39B9692}" type="slidenum">
              <a:rPr lang="pt-BR" smtClean="0"/>
              <a:t>26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298551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err="1" smtClean="0"/>
              <a:t>OBSim</a:t>
            </a:r>
            <a:r>
              <a:rPr lang="pt-BR" dirty="0" smtClean="0"/>
              <a:t>: 5 Sensores</a:t>
            </a:r>
            <a:r>
              <a:rPr lang="pt-BR" baseline="0" dirty="0" smtClean="0"/>
              <a:t> (RPM, Temperatura, Velocidade)</a:t>
            </a:r>
          </a:p>
          <a:p>
            <a:r>
              <a:rPr lang="pt-BR" dirty="0" smtClean="0"/>
              <a:t>ECU ENGINE: 3 Sensores (RPM,</a:t>
            </a:r>
            <a:r>
              <a:rPr lang="pt-BR" baseline="0" dirty="0" smtClean="0"/>
              <a:t> Velocidade, MAF (massa de fluxo de ar))</a:t>
            </a:r>
            <a:endParaRPr lang="pt-BR" dirty="0" smtClean="0"/>
          </a:p>
          <a:p>
            <a:r>
              <a:rPr lang="pt-BR" dirty="0" smtClean="0"/>
              <a:t>Ambos</a:t>
            </a:r>
            <a:r>
              <a:rPr lang="pt-BR" baseline="0" dirty="0" smtClean="0"/>
              <a:t> com códigos de erro</a:t>
            </a:r>
            <a:endParaRPr lang="pt-BR" dirty="0" smtClean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8DCDC8-29D4-4376-B1C7-67980C84428E}" type="slidenum">
              <a:rPr lang="pt-BR" smtClean="0"/>
              <a:t>27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12428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Circuito</a:t>
            </a:r>
            <a:r>
              <a:rPr lang="pt-BR" baseline="0" dirty="0" smtClean="0"/>
              <a:t> integrado baseado em outros circuitos como o ELM320 322 323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8DCDC8-29D4-4376-B1C7-67980C84428E}" type="slidenum">
              <a:rPr lang="pt-BR" smtClean="0"/>
              <a:t>29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9360679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Comandos internos:</a:t>
            </a:r>
            <a:r>
              <a:rPr lang="pt-BR" baseline="0" dirty="0" smtClean="0"/>
              <a:t> utilização interna da ELM iniciados por AT; exemplo: ATH0</a:t>
            </a:r>
          </a:p>
          <a:p>
            <a:r>
              <a:rPr lang="pt-BR" baseline="0" dirty="0" smtClean="0"/>
              <a:t>Barramento: caracteres ASCII para dígitos hexadecimais (0 a F): exemplo: 010C</a:t>
            </a:r>
          </a:p>
          <a:p>
            <a:r>
              <a:rPr lang="pt-BR" baseline="0" dirty="0" smtClean="0"/>
              <a:t>Falar brevemente sobre aplicativos como: Torque, </a:t>
            </a:r>
            <a:r>
              <a:rPr lang="pt-BR" baseline="0" dirty="0" err="1" smtClean="0"/>
              <a:t>DashCommand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8DCDC8-29D4-4376-B1C7-67980C84428E}" type="slidenum">
              <a:rPr lang="pt-BR" smtClean="0"/>
              <a:t>30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3477570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 smtClean="0"/>
              <a:t>Existem 10 serviços (de 1 até A)</a:t>
            </a:r>
          </a:p>
          <a:p>
            <a:r>
              <a:rPr lang="pt-BR" dirty="0" smtClean="0"/>
              <a:t>Alguns </a:t>
            </a:r>
            <a:r>
              <a:rPr lang="pt-BR" dirty="0" err="1" smtClean="0"/>
              <a:t>PIDs</a:t>
            </a:r>
            <a:r>
              <a:rPr lang="pt-BR" dirty="0" smtClean="0"/>
              <a:t> são de implementação obrigatória especialmente os relacionados à emissão de gases poluentes</a:t>
            </a:r>
          </a:p>
          <a:p>
            <a:r>
              <a:rPr lang="pt-BR" dirty="0" smtClean="0"/>
              <a:t>Outros </a:t>
            </a:r>
            <a:r>
              <a:rPr lang="pt-BR" dirty="0" err="1" smtClean="0"/>
              <a:t>PIDs</a:t>
            </a:r>
            <a:r>
              <a:rPr lang="pt-BR" dirty="0" smtClean="0"/>
              <a:t> são de disponibilidade obrigatória de acordo com a necessidade da fabricante.</a:t>
            </a:r>
          </a:p>
          <a:p>
            <a:endParaRPr lang="pt-BR" dirty="0" smtClean="0"/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0100: velocidade do veículo (km/h),</a:t>
            </a:r>
          </a:p>
          <a:p>
            <a:endParaRPr lang="pt-BR" dirty="0" smtClean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8DCDC8-29D4-4376-B1C7-67980C84428E}" type="slidenum">
              <a:rPr lang="pt-BR" smtClean="0"/>
              <a:t>32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983878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FBBF1C-F1E2-43E6-BF7A-B56AC39B9692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9257870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É</a:t>
            </a:r>
            <a:r>
              <a:rPr lang="pt-B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um computado ..</a:t>
            </a:r>
          </a:p>
          <a:p>
            <a:r>
              <a:rPr lang="pt-B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Tem como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principal objetivo promover o ensino da ciência da computação básica em escolas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8DCDC8-29D4-4376-B1C7-67980C84428E}" type="slidenum">
              <a:rPr lang="pt-BR" smtClean="0"/>
              <a:t>34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0398432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INDICADORES DE</a:t>
            </a:r>
            <a:r>
              <a:rPr lang="pt-BR" baseline="0" dirty="0" smtClean="0"/>
              <a:t> VELOCIDADE, ROTAÇÃO E RPM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8DCDC8-29D4-4376-B1C7-67980C84428E}" type="slidenum">
              <a:rPr lang="pt-BR" smtClean="0"/>
              <a:t>39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7067253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FBBF1C-F1E2-43E6-BF7A-B56AC39B9692}" type="slidenum">
              <a:rPr lang="pt-BR" smtClean="0"/>
              <a:t>40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965273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FBBF1C-F1E2-43E6-BF7A-B56AC39B9692}" type="slidenum">
              <a:rPr lang="pt-BR" smtClean="0"/>
              <a:t>43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1632776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aseline="0" dirty="0" err="1" smtClean="0"/>
              <a:t>Ecosport</a:t>
            </a:r>
            <a:r>
              <a:rPr lang="pt-BR" baseline="0" dirty="0" smtClean="0"/>
              <a:t> não implementa nenhum protocolo</a:t>
            </a:r>
          </a:p>
          <a:p>
            <a:r>
              <a:rPr lang="pt-BR" baseline="0" dirty="0" err="1" smtClean="0"/>
              <a:t>Peugeout</a:t>
            </a:r>
            <a:r>
              <a:rPr lang="pt-BR" baseline="0" dirty="0" smtClean="0"/>
              <a:t> necessita de uma versão mais atual do adaptador ELM327</a:t>
            </a:r>
          </a:p>
          <a:p>
            <a:endParaRPr lang="pt-BR" baseline="0" dirty="0" smtClean="0"/>
          </a:p>
          <a:p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 Off-line por meio de uma da rede sem fio com um roteador de celular.</a:t>
            </a:r>
            <a:endParaRPr lang="pt-BR" baseline="0" dirty="0" smtClean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8DCDC8-29D4-4376-B1C7-67980C84428E}" type="slidenum">
              <a:rPr lang="pt-BR" smtClean="0"/>
              <a:t>45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5196150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8DCDC8-29D4-4376-B1C7-67980C84428E}" type="slidenum">
              <a:rPr lang="pt-BR" smtClean="0"/>
              <a:t>46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0387791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Comparar custos de outros leitores ...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FBBF1C-F1E2-43E6-BF7A-B56AC39B9692}" type="slidenum">
              <a:rPr lang="pt-BR" smtClean="0"/>
              <a:t>48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415182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FBBF1C-F1E2-43E6-BF7A-B56AC39B9692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883782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FBBF1C-F1E2-43E6-BF7A-B56AC39B9692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622554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Falar um pouco sobre TCC (procurar</a:t>
            </a:r>
            <a:r>
              <a:rPr lang="pt-BR" baseline="0" dirty="0" smtClean="0"/>
              <a:t> tema e tal)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FBBF1C-F1E2-43E6-BF7A-B56AC39B9692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112210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Falar um pouco sobre TCC (procurar</a:t>
            </a:r>
            <a:r>
              <a:rPr lang="pt-BR" baseline="0" dirty="0" smtClean="0"/>
              <a:t> tema e tal)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FBBF1C-F1E2-43E6-BF7A-B56AC39B9692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24577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Falar um pouco sobre TCC (procurar</a:t>
            </a:r>
            <a:r>
              <a:rPr lang="pt-BR" baseline="0" dirty="0" smtClean="0"/>
              <a:t> tema e tal)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FBBF1C-F1E2-43E6-BF7A-B56AC39B9692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378233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 smtClean="0"/>
              <a:t>NÃO</a:t>
            </a:r>
            <a:r>
              <a:rPr lang="pt-BR" baseline="0" dirty="0" smtClean="0"/>
              <a:t> É UM COMPUTADOR DE BORDO</a:t>
            </a:r>
            <a:endParaRPr lang="pt-BR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 smtClean="0"/>
              <a:t>Configuração </a:t>
            </a:r>
            <a:r>
              <a:rPr lang="pt-BR" dirty="0" smtClean="0"/>
              <a:t>da aplicação</a:t>
            </a:r>
            <a:r>
              <a:rPr lang="pt-BR" baseline="0" dirty="0" smtClean="0"/>
              <a:t>: e-mail, telefone e notificações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 smtClean="0"/>
              <a:t>Dados</a:t>
            </a:r>
            <a:r>
              <a:rPr lang="pt-BR" baseline="0" dirty="0" smtClean="0"/>
              <a:t> dos da porta OBD2: rotação, velocidade E.... Códigos de erro: pendentes e registrados, lâmpada de mal funcionamento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8DCDC8-29D4-4376-B1C7-67980C84428E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821618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mtClean="0"/>
              <a:t>NÃO</a:t>
            </a:r>
            <a:r>
              <a:rPr lang="pt-BR" baseline="0" smtClean="0"/>
              <a:t> É UM COMPUTADOR DE BORDO</a:t>
            </a:r>
            <a:endParaRPr lang="pt-BR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 smtClean="0"/>
              <a:t>Configuração </a:t>
            </a:r>
            <a:r>
              <a:rPr lang="pt-BR" dirty="0" smtClean="0"/>
              <a:t>da aplicação</a:t>
            </a:r>
            <a:r>
              <a:rPr lang="pt-BR" baseline="0" dirty="0" smtClean="0"/>
              <a:t>: e-mail, telefone e notificações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 smtClean="0"/>
              <a:t>Dados</a:t>
            </a:r>
            <a:r>
              <a:rPr lang="pt-BR" baseline="0" dirty="0" smtClean="0"/>
              <a:t> dos da porta OBD2: rotação, velocidade E.... Códigos de erro: pendentes e registrados, lâmpada de mal funcionamento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8DCDC8-29D4-4376-B1C7-67980C84428E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386421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smtClean="0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C43E9-7371-44E4-BADF-03B2F867CC25}" type="datetimeFigureOut">
              <a:rPr lang="pt-BR" smtClean="0"/>
              <a:t>16/04/2018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41E36C-DE3A-4BC5-9528-41E357D4D88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702578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C43E9-7371-44E4-BADF-03B2F867CC25}" type="datetimeFigureOut">
              <a:rPr lang="pt-BR" smtClean="0"/>
              <a:t>16/04/2018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41E36C-DE3A-4BC5-9528-41E357D4D88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730347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C43E9-7371-44E4-BADF-03B2F867CC25}" type="datetimeFigureOut">
              <a:rPr lang="pt-BR" smtClean="0"/>
              <a:t>16/04/2018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41E36C-DE3A-4BC5-9528-41E357D4D88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152604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C43E9-7371-44E4-BADF-03B2F867CC25}" type="datetimeFigureOut">
              <a:rPr lang="pt-BR" smtClean="0"/>
              <a:t>16/04/2018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41E36C-DE3A-4BC5-9528-41E357D4D88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808977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C43E9-7371-44E4-BADF-03B2F867CC25}" type="datetimeFigureOut">
              <a:rPr lang="pt-BR" smtClean="0"/>
              <a:t>16/04/2018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41E36C-DE3A-4BC5-9528-41E357D4D88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002047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C43E9-7371-44E4-BADF-03B2F867CC25}" type="datetimeFigureOut">
              <a:rPr lang="pt-BR" smtClean="0"/>
              <a:t>16/04/2018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41E36C-DE3A-4BC5-9528-41E357D4D88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732855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C43E9-7371-44E4-BADF-03B2F867CC25}" type="datetimeFigureOut">
              <a:rPr lang="pt-BR" smtClean="0"/>
              <a:t>16/04/2018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41E36C-DE3A-4BC5-9528-41E357D4D88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887916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C43E9-7371-44E4-BADF-03B2F867CC25}" type="datetimeFigureOut">
              <a:rPr lang="pt-BR" smtClean="0"/>
              <a:t>16/04/2018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41E36C-DE3A-4BC5-9528-41E357D4D88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738522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C43E9-7371-44E4-BADF-03B2F867CC25}" type="datetimeFigureOut">
              <a:rPr lang="pt-BR" smtClean="0"/>
              <a:t>16/04/2018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41E36C-DE3A-4BC5-9528-41E357D4D88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33768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C43E9-7371-44E4-BADF-03B2F867CC25}" type="datetimeFigureOut">
              <a:rPr lang="pt-BR" smtClean="0"/>
              <a:t>16/04/2018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41E36C-DE3A-4BC5-9528-41E357D4D88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720932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C43E9-7371-44E4-BADF-03B2F867CC25}" type="datetimeFigureOut">
              <a:rPr lang="pt-BR" smtClean="0"/>
              <a:t>16/04/2018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41E36C-DE3A-4BC5-9528-41E357D4D88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874739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9C43E9-7371-44E4-BADF-03B2F867CC25}" type="datetimeFigureOut">
              <a:rPr lang="pt-BR" smtClean="0"/>
              <a:t>16/04/2018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41E36C-DE3A-4BC5-9528-41E357D4D88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1981796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g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maiconn/tcc" TargetMode="External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jpe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5" Type="http://schemas.openxmlformats.org/officeDocument/2006/relationships/image" Target="../media/image16.png"/><Relationship Id="rId4" Type="http://schemas.openxmlformats.org/officeDocument/2006/relationships/image" Target="../media/image1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2" name="Picture 28" descr="Resultado de imagem para car technolog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84138"/>
            <a:ext cx="1228298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380999" y="4254499"/>
            <a:ext cx="11520982" cy="2387600"/>
          </a:xfrm>
        </p:spPr>
        <p:txBody>
          <a:bodyPr>
            <a:noAutofit/>
          </a:bodyPr>
          <a:lstStyle/>
          <a:p>
            <a:r>
              <a:rPr lang="pt-BR" b="1" dirty="0">
                <a:ln w="222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latin typeface="Franklin Gothic Demi Cond" panose="020B0706030402020204" pitchFamily="34" charset="0"/>
              </a:rPr>
              <a:t>APLICAÇÃO </a:t>
            </a:r>
            <a:r>
              <a:rPr lang="pt-BR" b="1" dirty="0" smtClean="0">
                <a:ln w="222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latin typeface="Franklin Gothic Demi Cond" panose="020B0706030402020204" pitchFamily="34" charset="0"/>
              </a:rPr>
              <a:t>PARA MONITORAMENTO VEICULAR EM TEMPO </a:t>
            </a:r>
            <a:r>
              <a:rPr lang="pt-BR" b="1" dirty="0">
                <a:ln w="222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latin typeface="Franklin Gothic Demi Cond" panose="020B0706030402020204" pitchFamily="34" charset="0"/>
              </a:rPr>
              <a:t>REAL</a:t>
            </a:r>
          </a:p>
        </p:txBody>
      </p:sp>
      <p:sp>
        <p:nvSpPr>
          <p:cNvPr id="14" name="Retângulo 13"/>
          <p:cNvSpPr/>
          <p:nvPr/>
        </p:nvSpPr>
        <p:spPr>
          <a:xfrm>
            <a:off x="2399236" y="3997"/>
            <a:ext cx="6553200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pt-BR" sz="2800" b="1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Sema</a:t>
            </a:r>
            <a:r>
              <a:rPr lang="pt-BR" sz="2800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n</a:t>
            </a:r>
            <a:r>
              <a:rPr lang="pt-BR" sz="2800" b="1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 Acadêmica de Computação</a:t>
            </a:r>
            <a:endParaRPr lang="pt-BR" sz="2800" b="1" dirty="0">
              <a:ln w="10160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22" name="Retângulo 21"/>
          <p:cNvSpPr/>
          <p:nvPr/>
        </p:nvSpPr>
        <p:spPr>
          <a:xfrm>
            <a:off x="380999" y="2061948"/>
            <a:ext cx="38481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100" dirty="0" smtClean="0"/>
              <a:t>Maicon Machado Gerardi da Silva</a:t>
            </a:r>
          </a:p>
          <a:p>
            <a:r>
              <a:rPr lang="pt-BR" sz="2100" dirty="0" smtClean="0"/>
              <a:t>maicon.gerardi@gmail.com</a:t>
            </a:r>
          </a:p>
          <a:p>
            <a:r>
              <a:rPr lang="pt-BR" sz="2100" dirty="0" err="1" smtClean="0"/>
              <a:t>maiconn</a:t>
            </a:r>
            <a:endParaRPr lang="pt-BR" sz="2100" dirty="0" smtClean="0"/>
          </a:p>
          <a:p>
            <a:r>
              <a:rPr lang="pt-BR" sz="2100" dirty="0" smtClean="0"/>
              <a:t>Maicon Gerardi</a:t>
            </a:r>
            <a:endParaRPr lang="pt-BR" sz="2100" dirty="0"/>
          </a:p>
        </p:txBody>
      </p:sp>
      <p:pic>
        <p:nvPicPr>
          <p:cNvPr id="24" name="Picture 4" descr="Resultado de imagem para email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84" y="2445135"/>
            <a:ext cx="359194" cy="259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12" descr="Resultado de imagem para facebook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01" y="3085410"/>
            <a:ext cx="303098" cy="303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 descr="Resultado de imagem para furb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88" y="6522"/>
            <a:ext cx="2303348" cy="1599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6" name="Picture 32" descr="Resultado de imagem para github circle icon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88" y="2782881"/>
            <a:ext cx="261303" cy="261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7534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Motivação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Alto índice de furtos a </a:t>
            </a:r>
            <a:r>
              <a:rPr lang="pt-BR" dirty="0" smtClean="0"/>
              <a:t>veículos</a:t>
            </a:r>
          </a:p>
          <a:p>
            <a:pPr lvl="1"/>
            <a:r>
              <a:rPr lang="pt-BR" dirty="0" smtClean="0"/>
              <a:t>Santa Catarina: 118 mil veículos furtados (SUSEP, 1º semestre 2016)</a:t>
            </a:r>
          </a:p>
          <a:p>
            <a:pPr lvl="1"/>
            <a:r>
              <a:rPr lang="pt-BR" dirty="0" smtClean="0"/>
              <a:t>Ribeirão Preto - SP: aumento de 20% no índice de roubos (2017)</a:t>
            </a:r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95514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Motivação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Alto índice de furtos a </a:t>
            </a:r>
            <a:r>
              <a:rPr lang="pt-BR" dirty="0" smtClean="0"/>
              <a:t>veículos</a:t>
            </a:r>
          </a:p>
          <a:p>
            <a:pPr lvl="1"/>
            <a:r>
              <a:rPr lang="pt-BR" dirty="0" smtClean="0"/>
              <a:t>Santa Catarina: 118 mil veículos furtados (SUSEP, 1º semestre 2016)</a:t>
            </a:r>
          </a:p>
          <a:p>
            <a:pPr lvl="1"/>
            <a:r>
              <a:rPr lang="pt-BR" dirty="0" smtClean="0"/>
              <a:t>Ribeirão Preto - SP: aumento de 20% no índice de roubos (2017)</a:t>
            </a:r>
          </a:p>
          <a:p>
            <a:r>
              <a:rPr lang="pt-BR" dirty="0" smtClean="0"/>
              <a:t>Falhas mecânicas</a:t>
            </a:r>
          </a:p>
          <a:p>
            <a:pPr lvl="1"/>
            <a:r>
              <a:rPr lang="pt-BR" dirty="0" smtClean="0"/>
              <a:t>500 mil veículos parados em 6 mil quilômetros de rodovias em SP (2014)</a:t>
            </a:r>
          </a:p>
          <a:p>
            <a:pPr lvl="2"/>
            <a:r>
              <a:rPr lang="pt-BR" dirty="0" smtClean="0"/>
              <a:t>83 carros parados por KM</a:t>
            </a:r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20335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Motivação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Alto índice de furtos a </a:t>
            </a:r>
            <a:r>
              <a:rPr lang="pt-BR" dirty="0" smtClean="0"/>
              <a:t>veículos</a:t>
            </a:r>
          </a:p>
          <a:p>
            <a:pPr lvl="1"/>
            <a:r>
              <a:rPr lang="pt-BR" dirty="0" smtClean="0"/>
              <a:t>Santa Catarina: 118 mil veículos furtados (SUSEP, 1º semestre 2016)</a:t>
            </a:r>
          </a:p>
          <a:p>
            <a:pPr lvl="1"/>
            <a:r>
              <a:rPr lang="pt-BR" dirty="0" smtClean="0"/>
              <a:t>Ribeirão Preto - SP: aumento de 20% no índice de roubos (2017)</a:t>
            </a:r>
          </a:p>
          <a:p>
            <a:r>
              <a:rPr lang="pt-BR" dirty="0" smtClean="0"/>
              <a:t>Falhas mecânicas</a:t>
            </a:r>
          </a:p>
          <a:p>
            <a:pPr lvl="1"/>
            <a:r>
              <a:rPr lang="pt-BR" dirty="0" smtClean="0"/>
              <a:t>500 mil veículos parados em 6 mil quilômetros de rodovias em SP (2014)</a:t>
            </a:r>
          </a:p>
          <a:p>
            <a:pPr lvl="2"/>
            <a:r>
              <a:rPr lang="pt-BR" dirty="0" smtClean="0"/>
              <a:t>83 carros parados por KM</a:t>
            </a:r>
          </a:p>
          <a:p>
            <a:r>
              <a:rPr lang="pt-BR" dirty="0" smtClean="0"/>
              <a:t>Integrar </a:t>
            </a:r>
            <a:r>
              <a:rPr lang="pt-BR" dirty="0"/>
              <a:t>as soluções de </a:t>
            </a:r>
            <a:r>
              <a:rPr lang="pt-BR" dirty="0" err="1"/>
              <a:t>Staroski</a:t>
            </a:r>
            <a:r>
              <a:rPr lang="pt-BR" dirty="0"/>
              <a:t> (2016) e Baumgarten (2016</a:t>
            </a:r>
            <a:r>
              <a:rPr lang="pt-BR" dirty="0" smtClean="0"/>
              <a:t>)</a:t>
            </a:r>
            <a:endParaRPr lang="pt-BR" dirty="0"/>
          </a:p>
          <a:p>
            <a:pPr lvl="1"/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72761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OBD-JRP - </a:t>
            </a:r>
            <a:r>
              <a:rPr lang="pt-BR" b="1" dirty="0" err="1"/>
              <a:t>Staroski</a:t>
            </a:r>
            <a:r>
              <a:rPr lang="pt-BR" b="1" dirty="0"/>
              <a:t> (2016</a:t>
            </a:r>
            <a:r>
              <a:rPr lang="pt-BR" b="1" dirty="0" smtClean="0"/>
              <a:t>)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825625"/>
            <a:ext cx="4766362" cy="4351338"/>
          </a:xfrm>
        </p:spPr>
        <p:txBody>
          <a:bodyPr/>
          <a:lstStyle/>
          <a:p>
            <a:r>
              <a:rPr lang="pt-BR" dirty="0" smtClean="0"/>
              <a:t>Capturar dados da porta </a:t>
            </a:r>
            <a:r>
              <a:rPr lang="pt-BR" dirty="0" err="1" smtClean="0"/>
              <a:t>OnBoard</a:t>
            </a:r>
            <a:r>
              <a:rPr lang="pt-BR" dirty="0" smtClean="0"/>
              <a:t> </a:t>
            </a:r>
            <a:r>
              <a:rPr lang="pt-BR" dirty="0" err="1" smtClean="0"/>
              <a:t>Diagnostic</a:t>
            </a:r>
            <a:r>
              <a:rPr lang="pt-BR" dirty="0" smtClean="0"/>
              <a:t> (OBD) </a:t>
            </a:r>
          </a:p>
          <a:p>
            <a:r>
              <a:rPr lang="pt-BR" dirty="0" err="1"/>
              <a:t>Raspberry</a:t>
            </a:r>
            <a:r>
              <a:rPr lang="pt-BR" dirty="0"/>
              <a:t> </a:t>
            </a:r>
            <a:r>
              <a:rPr lang="pt-BR" dirty="0" err="1"/>
              <a:t>Pi</a:t>
            </a:r>
            <a:r>
              <a:rPr lang="pt-BR" dirty="0"/>
              <a:t> 3</a:t>
            </a:r>
          </a:p>
          <a:p>
            <a:r>
              <a:rPr lang="pt-BR" dirty="0" smtClean="0"/>
              <a:t>Firmware desenvolvido com Java utilizando a biblioteca </a:t>
            </a:r>
            <a:r>
              <a:rPr lang="pt-BR" dirty="0" err="1" smtClean="0"/>
              <a:t>BlueCove</a:t>
            </a:r>
            <a:endParaRPr lang="pt-BR" dirty="0" smtClean="0"/>
          </a:p>
          <a:p>
            <a:r>
              <a:rPr lang="pt-BR" dirty="0" smtClean="0"/>
              <a:t>Web com HTML, CSS e </a:t>
            </a:r>
            <a:r>
              <a:rPr lang="pt-BR" dirty="0" err="1" smtClean="0"/>
              <a:t>Javascript</a:t>
            </a:r>
            <a:endParaRPr lang="pt-BR" dirty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3007" y="1690688"/>
            <a:ext cx="6122873" cy="500823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83202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err="1"/>
              <a:t>Findcar</a:t>
            </a:r>
            <a:r>
              <a:rPr lang="pt-BR" b="1" dirty="0"/>
              <a:t> - Baumgarten (2016</a:t>
            </a:r>
            <a:r>
              <a:rPr lang="pt-BR" b="1" dirty="0" smtClean="0"/>
              <a:t>)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199" y="1825625"/>
            <a:ext cx="4599290" cy="4351338"/>
          </a:xfrm>
        </p:spPr>
        <p:txBody>
          <a:bodyPr/>
          <a:lstStyle/>
          <a:p>
            <a:r>
              <a:rPr lang="pt-BR" dirty="0"/>
              <a:t>Monitorar localização e realizar a captura de </a:t>
            </a:r>
            <a:r>
              <a:rPr lang="pt-BR" dirty="0" smtClean="0"/>
              <a:t>imagens</a:t>
            </a:r>
          </a:p>
          <a:p>
            <a:r>
              <a:rPr lang="pt-BR" dirty="0"/>
              <a:t>Realizar notificações por     </a:t>
            </a:r>
            <a:r>
              <a:rPr lang="pt-BR" dirty="0" smtClean="0"/>
              <a:t>e-mail</a:t>
            </a:r>
          </a:p>
          <a:p>
            <a:r>
              <a:rPr lang="pt-BR" dirty="0" err="1" smtClean="0"/>
              <a:t>WRTNode</a:t>
            </a:r>
            <a:r>
              <a:rPr lang="pt-BR" dirty="0" smtClean="0"/>
              <a:t> + Standard </a:t>
            </a:r>
            <a:r>
              <a:rPr lang="pt-BR" dirty="0" err="1" smtClean="0"/>
              <a:t>Shield</a:t>
            </a:r>
            <a:endParaRPr lang="pt-BR" dirty="0" smtClean="0"/>
          </a:p>
          <a:p>
            <a:r>
              <a:rPr lang="pt-BR" dirty="0" err="1" smtClean="0"/>
              <a:t>OpenWRT</a:t>
            </a:r>
            <a:endParaRPr lang="pt-BR" dirty="0" smtClean="0"/>
          </a:p>
          <a:p>
            <a:r>
              <a:rPr lang="pt-BR" dirty="0" smtClean="0"/>
              <a:t>PHP Com MySQL</a:t>
            </a:r>
            <a:endParaRPr lang="pt-BR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2"/>
          <a:srcRect r="9833"/>
          <a:stretch/>
        </p:blipFill>
        <p:spPr>
          <a:xfrm>
            <a:off x="5290954" y="2176881"/>
            <a:ext cx="6901046" cy="364882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71552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Principais </a:t>
            </a:r>
            <a:r>
              <a:rPr lang="pt-BR" dirty="0" smtClean="0"/>
              <a:t>Interesses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sz="3200" dirty="0"/>
              <a:t>Explorar os recursos </a:t>
            </a:r>
            <a:r>
              <a:rPr lang="pt-BR" sz="3200" dirty="0" smtClean="0"/>
              <a:t>da placa </a:t>
            </a:r>
            <a:r>
              <a:rPr lang="pt-BR" sz="3200" dirty="0" err="1" smtClean="0"/>
              <a:t>Raspberry</a:t>
            </a:r>
            <a:r>
              <a:rPr lang="pt-BR" sz="3200" dirty="0" smtClean="0"/>
              <a:t> PI</a:t>
            </a:r>
          </a:p>
          <a:p>
            <a:r>
              <a:rPr lang="pt-BR" sz="3200" dirty="0" smtClean="0"/>
              <a:t>Linguagem </a:t>
            </a:r>
            <a:r>
              <a:rPr lang="pt-BR" sz="3200" dirty="0"/>
              <a:t>de programação Python</a:t>
            </a:r>
          </a:p>
          <a:p>
            <a:r>
              <a:rPr lang="pt-BR" sz="3200" dirty="0"/>
              <a:t>Internet da Coisas (</a:t>
            </a:r>
            <a:r>
              <a:rPr lang="pt-BR" sz="3200" dirty="0" err="1"/>
              <a:t>IoT</a:t>
            </a:r>
            <a:r>
              <a:rPr lang="pt-BR" sz="3200" dirty="0"/>
              <a:t>)</a:t>
            </a:r>
          </a:p>
          <a:p>
            <a:r>
              <a:rPr lang="pt-BR" sz="3200" dirty="0"/>
              <a:t>Hardware</a:t>
            </a:r>
          </a:p>
          <a:p>
            <a:r>
              <a:rPr lang="pt-BR" sz="3200" dirty="0"/>
              <a:t>Redes</a:t>
            </a:r>
          </a:p>
          <a:p>
            <a:pPr marL="0" indent="0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58901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Funcionalidades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3200" dirty="0" smtClean="0"/>
              <a:t>Monitorar veículo:</a:t>
            </a:r>
          </a:p>
          <a:p>
            <a:pPr lvl="1"/>
            <a:r>
              <a:rPr lang="pt-BR" dirty="0" smtClean="0"/>
              <a:t>Posição geográfica</a:t>
            </a:r>
          </a:p>
          <a:p>
            <a:pPr lvl="1"/>
            <a:r>
              <a:rPr lang="pt-BR" dirty="0" smtClean="0"/>
              <a:t>Imagens </a:t>
            </a:r>
            <a:r>
              <a:rPr lang="pt-BR" dirty="0" smtClean="0"/>
              <a:t>do veículo </a:t>
            </a:r>
            <a:endParaRPr lang="pt-BR" dirty="0" smtClean="0"/>
          </a:p>
          <a:p>
            <a:pPr lvl="1"/>
            <a:r>
              <a:rPr lang="pt-BR" dirty="0" smtClean="0"/>
              <a:t>Dados </a:t>
            </a:r>
            <a:r>
              <a:rPr lang="pt-BR" dirty="0" smtClean="0"/>
              <a:t>da porta OBD2 em tempo </a:t>
            </a:r>
            <a:r>
              <a:rPr lang="pt-BR" dirty="0" smtClean="0"/>
              <a:t>real</a:t>
            </a:r>
          </a:p>
          <a:p>
            <a:pPr marL="0" indent="0">
              <a:buNone/>
            </a:pPr>
            <a:endParaRPr lang="pt-BR" sz="3200" dirty="0"/>
          </a:p>
        </p:txBody>
      </p:sp>
    </p:spTree>
    <p:extLst>
      <p:ext uri="{BB962C8B-B14F-4D97-AF65-F5344CB8AC3E}">
        <p14:creationId xmlns:p14="http://schemas.microsoft.com/office/powerpoint/2010/main" val="379532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Funcionalidades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3200" dirty="0" smtClean="0"/>
              <a:t>Monitorar veículo:</a:t>
            </a:r>
          </a:p>
          <a:p>
            <a:pPr lvl="1"/>
            <a:r>
              <a:rPr lang="pt-BR" dirty="0" smtClean="0"/>
              <a:t>Posição geográfica</a:t>
            </a:r>
          </a:p>
          <a:p>
            <a:pPr lvl="1"/>
            <a:r>
              <a:rPr lang="pt-BR" dirty="0" smtClean="0"/>
              <a:t>Imagens </a:t>
            </a:r>
            <a:r>
              <a:rPr lang="pt-BR" dirty="0" smtClean="0"/>
              <a:t>do veículo </a:t>
            </a:r>
            <a:endParaRPr lang="pt-BR" dirty="0" smtClean="0"/>
          </a:p>
          <a:p>
            <a:pPr lvl="1"/>
            <a:r>
              <a:rPr lang="pt-BR" dirty="0" smtClean="0"/>
              <a:t>Dados </a:t>
            </a:r>
            <a:r>
              <a:rPr lang="pt-BR" dirty="0" smtClean="0"/>
              <a:t>da porta OBD2 em tempo </a:t>
            </a:r>
            <a:r>
              <a:rPr lang="pt-BR" dirty="0" smtClean="0"/>
              <a:t>real</a:t>
            </a:r>
          </a:p>
          <a:p>
            <a:r>
              <a:rPr lang="pt-BR" dirty="0"/>
              <a:t>Notificar o usuário por meio de mensagens de texto e e-mail no caso de falhas </a:t>
            </a:r>
            <a:r>
              <a:rPr lang="pt-BR" dirty="0" err="1" smtClean="0"/>
              <a:t>DTCs</a:t>
            </a:r>
            <a:endParaRPr lang="pt-BR" dirty="0" smtClean="0"/>
          </a:p>
          <a:p>
            <a:endParaRPr lang="pt-BR" sz="3200" dirty="0"/>
          </a:p>
        </p:txBody>
      </p:sp>
    </p:spTree>
    <p:extLst>
      <p:ext uri="{BB962C8B-B14F-4D97-AF65-F5344CB8AC3E}">
        <p14:creationId xmlns:p14="http://schemas.microsoft.com/office/powerpoint/2010/main" val="1358584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Funcionalidades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3200" dirty="0" smtClean="0"/>
              <a:t>Monitorar veículo:</a:t>
            </a:r>
          </a:p>
          <a:p>
            <a:pPr lvl="1"/>
            <a:r>
              <a:rPr lang="pt-BR" dirty="0" smtClean="0"/>
              <a:t>Posição geográfica</a:t>
            </a:r>
          </a:p>
          <a:p>
            <a:pPr lvl="1"/>
            <a:r>
              <a:rPr lang="pt-BR" dirty="0" smtClean="0"/>
              <a:t>Imagens </a:t>
            </a:r>
            <a:r>
              <a:rPr lang="pt-BR" dirty="0" smtClean="0"/>
              <a:t>do veículo </a:t>
            </a:r>
            <a:endParaRPr lang="pt-BR" dirty="0" smtClean="0"/>
          </a:p>
          <a:p>
            <a:pPr lvl="1"/>
            <a:r>
              <a:rPr lang="pt-BR" dirty="0" smtClean="0"/>
              <a:t>Dados </a:t>
            </a:r>
            <a:r>
              <a:rPr lang="pt-BR" dirty="0" smtClean="0"/>
              <a:t>da porta OBD2 em tempo </a:t>
            </a:r>
            <a:r>
              <a:rPr lang="pt-BR" dirty="0" smtClean="0"/>
              <a:t>real</a:t>
            </a:r>
          </a:p>
          <a:p>
            <a:r>
              <a:rPr lang="pt-BR" dirty="0"/>
              <a:t>Notificar o usuário por meio de mensagens de texto e e-mail no caso de falhas </a:t>
            </a:r>
            <a:r>
              <a:rPr lang="pt-BR" dirty="0" err="1" smtClean="0"/>
              <a:t>DTCs</a:t>
            </a:r>
            <a:endParaRPr lang="pt-BR" dirty="0" smtClean="0"/>
          </a:p>
          <a:p>
            <a:r>
              <a:rPr lang="pt-BR" dirty="0"/>
              <a:t>Configurar aplicação (e-mail, telefone e notificações</a:t>
            </a:r>
            <a:r>
              <a:rPr lang="pt-BR" dirty="0" smtClean="0"/>
              <a:t>)</a:t>
            </a:r>
            <a:endParaRPr lang="pt-BR" dirty="0" smtClean="0"/>
          </a:p>
          <a:p>
            <a:endParaRPr lang="pt-BR" sz="3200" dirty="0"/>
          </a:p>
        </p:txBody>
      </p:sp>
    </p:spTree>
    <p:extLst>
      <p:ext uri="{BB962C8B-B14F-4D97-AF65-F5344CB8AC3E}">
        <p14:creationId xmlns:p14="http://schemas.microsoft.com/office/powerpoint/2010/main" val="4097330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Funcionalidades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3200" dirty="0" smtClean="0"/>
              <a:t>Monitorar veículo:</a:t>
            </a:r>
          </a:p>
          <a:p>
            <a:pPr lvl="1"/>
            <a:r>
              <a:rPr lang="pt-BR" dirty="0" smtClean="0"/>
              <a:t>Posição geográfica</a:t>
            </a:r>
          </a:p>
          <a:p>
            <a:pPr lvl="1"/>
            <a:r>
              <a:rPr lang="pt-BR" dirty="0" smtClean="0"/>
              <a:t>Imagens </a:t>
            </a:r>
            <a:r>
              <a:rPr lang="pt-BR" dirty="0" smtClean="0"/>
              <a:t>do veículo </a:t>
            </a:r>
            <a:endParaRPr lang="pt-BR" dirty="0" smtClean="0"/>
          </a:p>
          <a:p>
            <a:pPr lvl="1"/>
            <a:r>
              <a:rPr lang="pt-BR" dirty="0" smtClean="0"/>
              <a:t>Dados </a:t>
            </a:r>
            <a:r>
              <a:rPr lang="pt-BR" dirty="0" smtClean="0"/>
              <a:t>da porta OBD2 em tempo </a:t>
            </a:r>
            <a:r>
              <a:rPr lang="pt-BR" dirty="0" smtClean="0"/>
              <a:t>real</a:t>
            </a:r>
          </a:p>
          <a:p>
            <a:r>
              <a:rPr lang="pt-BR" dirty="0"/>
              <a:t>Notificar o usuário por meio de mensagens de texto e e-mail no caso de falhas </a:t>
            </a:r>
            <a:r>
              <a:rPr lang="pt-BR" dirty="0" err="1" smtClean="0"/>
              <a:t>DTCs</a:t>
            </a:r>
            <a:endParaRPr lang="pt-BR" dirty="0" smtClean="0"/>
          </a:p>
          <a:p>
            <a:r>
              <a:rPr lang="pt-BR" dirty="0"/>
              <a:t>Configurar aplicação (e-mail, telefone e notificações</a:t>
            </a:r>
            <a:r>
              <a:rPr lang="pt-BR" dirty="0" smtClean="0"/>
              <a:t>)</a:t>
            </a:r>
            <a:endParaRPr lang="pt-BR" dirty="0" smtClean="0"/>
          </a:p>
          <a:p>
            <a:r>
              <a:rPr lang="pt-BR" sz="3200" dirty="0" smtClean="0"/>
              <a:t>Informar estado de execução do servidor embarcado por meio de </a:t>
            </a:r>
            <a:r>
              <a:rPr lang="pt-BR" sz="3200" dirty="0" err="1" smtClean="0"/>
              <a:t>LEDs</a:t>
            </a:r>
            <a:endParaRPr lang="pt-BR" sz="3200" dirty="0" smtClean="0"/>
          </a:p>
          <a:p>
            <a:endParaRPr lang="pt-BR" sz="3200" dirty="0"/>
          </a:p>
        </p:txBody>
      </p:sp>
    </p:spTree>
    <p:extLst>
      <p:ext uri="{BB962C8B-B14F-4D97-AF65-F5344CB8AC3E}">
        <p14:creationId xmlns:p14="http://schemas.microsoft.com/office/powerpoint/2010/main" val="3384717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Roteiro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pt-BR" dirty="0" smtClean="0"/>
              <a:t>Sobre o Autor</a:t>
            </a:r>
          </a:p>
          <a:p>
            <a:r>
              <a:rPr lang="pt-BR" dirty="0" smtClean="0"/>
              <a:t>O que é a aplicação?</a:t>
            </a:r>
          </a:p>
          <a:p>
            <a:r>
              <a:rPr lang="pt-BR" dirty="0" smtClean="0"/>
              <a:t>Motivação</a:t>
            </a:r>
          </a:p>
          <a:p>
            <a:r>
              <a:rPr lang="pt-BR" dirty="0" smtClean="0"/>
              <a:t>Funcionalidades</a:t>
            </a:r>
          </a:p>
          <a:p>
            <a:r>
              <a:rPr lang="pt-BR" dirty="0" smtClean="0"/>
              <a:t>Arquitetura</a:t>
            </a:r>
          </a:p>
          <a:p>
            <a:r>
              <a:rPr lang="pt-BR" dirty="0" smtClean="0"/>
              <a:t>Implementação</a:t>
            </a:r>
          </a:p>
          <a:p>
            <a:r>
              <a:rPr lang="pt-BR" dirty="0" smtClean="0"/>
              <a:t>Vídeo e Demonstração</a:t>
            </a:r>
          </a:p>
          <a:p>
            <a:r>
              <a:rPr lang="pt-BR" dirty="0" smtClean="0"/>
              <a:t>Resultados</a:t>
            </a:r>
          </a:p>
          <a:p>
            <a:r>
              <a:rPr lang="pt-BR" dirty="0" smtClean="0"/>
              <a:t>Sugestões de Melhoria</a:t>
            </a:r>
          </a:p>
          <a:p>
            <a:endParaRPr lang="pt-BR" dirty="0" smtClean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34707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Funcionalidades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pt-BR" sz="3200" dirty="0" smtClean="0"/>
              <a:t>Monitorar veículo:</a:t>
            </a:r>
          </a:p>
          <a:p>
            <a:pPr lvl="1"/>
            <a:r>
              <a:rPr lang="pt-BR" dirty="0" smtClean="0"/>
              <a:t>Posição geográfica</a:t>
            </a:r>
          </a:p>
          <a:p>
            <a:pPr lvl="1"/>
            <a:r>
              <a:rPr lang="pt-BR" dirty="0" smtClean="0"/>
              <a:t>Imagens </a:t>
            </a:r>
            <a:r>
              <a:rPr lang="pt-BR" dirty="0" smtClean="0"/>
              <a:t>do veículo </a:t>
            </a:r>
            <a:endParaRPr lang="pt-BR" dirty="0" smtClean="0"/>
          </a:p>
          <a:p>
            <a:pPr lvl="1"/>
            <a:r>
              <a:rPr lang="pt-BR" dirty="0" smtClean="0"/>
              <a:t>Dados </a:t>
            </a:r>
            <a:r>
              <a:rPr lang="pt-BR" dirty="0" smtClean="0"/>
              <a:t>da porta OBD2 em tempo </a:t>
            </a:r>
            <a:r>
              <a:rPr lang="pt-BR" dirty="0" smtClean="0"/>
              <a:t>real</a:t>
            </a:r>
          </a:p>
          <a:p>
            <a:r>
              <a:rPr lang="pt-BR" dirty="0"/>
              <a:t>Notificar o usuário por meio de mensagens de texto e e-mail no caso de falhas </a:t>
            </a:r>
            <a:r>
              <a:rPr lang="pt-BR" dirty="0" err="1" smtClean="0"/>
              <a:t>DTCs</a:t>
            </a:r>
            <a:endParaRPr lang="pt-BR" dirty="0" smtClean="0"/>
          </a:p>
          <a:p>
            <a:r>
              <a:rPr lang="pt-BR" dirty="0"/>
              <a:t>Configurar aplicação (e-mail, telefone e notificações</a:t>
            </a:r>
            <a:r>
              <a:rPr lang="pt-BR" dirty="0" smtClean="0"/>
              <a:t>)</a:t>
            </a:r>
            <a:endParaRPr lang="pt-BR" dirty="0" smtClean="0"/>
          </a:p>
          <a:p>
            <a:r>
              <a:rPr lang="pt-BR" sz="3200" dirty="0" smtClean="0"/>
              <a:t>Informar estado de execução do servidor embarcado por meio de </a:t>
            </a:r>
            <a:r>
              <a:rPr lang="pt-BR" sz="3200" dirty="0" err="1" smtClean="0"/>
              <a:t>LEDs</a:t>
            </a:r>
            <a:endParaRPr lang="pt-BR" sz="3200" dirty="0" smtClean="0"/>
          </a:p>
          <a:p>
            <a:r>
              <a:rPr lang="pt-BR" sz="3200" dirty="0" smtClean="0"/>
              <a:t>Desligar, </a:t>
            </a:r>
            <a:r>
              <a:rPr lang="pt-BR" sz="3200" dirty="0"/>
              <a:t>ligar o sistema operacional e reiniciar sistema embarcado </a:t>
            </a:r>
          </a:p>
          <a:p>
            <a:endParaRPr lang="pt-BR" sz="3200" dirty="0"/>
          </a:p>
        </p:txBody>
      </p:sp>
    </p:spTree>
    <p:extLst>
      <p:ext uri="{BB962C8B-B14F-4D97-AF65-F5344CB8AC3E}">
        <p14:creationId xmlns:p14="http://schemas.microsoft.com/office/powerpoint/2010/main" val="2994669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Arquitetura</a:t>
            </a:r>
            <a:endParaRPr lang="pt-BR" dirty="0"/>
          </a:p>
        </p:txBody>
      </p:sp>
      <p:pic>
        <p:nvPicPr>
          <p:cNvPr id="4" name="Espaço Reservado para Conteúdo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0820" y="223497"/>
            <a:ext cx="7035187" cy="646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528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71381" y="110168"/>
            <a:ext cx="7098534" cy="6527500"/>
          </a:xfrm>
          <a:prstGeom prst="rect">
            <a:avLst/>
          </a:prstGeom>
        </p:spPr>
      </p:pic>
      <p:sp>
        <p:nvSpPr>
          <p:cNvPr id="3" name="Retângulo 2"/>
          <p:cNvSpPr/>
          <p:nvPr/>
        </p:nvSpPr>
        <p:spPr>
          <a:xfrm>
            <a:off x="2159306" y="2996588"/>
            <a:ext cx="3591499" cy="3723701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 w="76200">
                <a:solidFill>
                  <a:schemeClr val="tx1"/>
                </a:solidFill>
              </a:ln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2236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err="1" smtClean="0"/>
              <a:t>OnBoard</a:t>
            </a:r>
            <a:r>
              <a:rPr lang="pt-BR" b="1" dirty="0" smtClean="0"/>
              <a:t> </a:t>
            </a:r>
            <a:r>
              <a:rPr lang="pt-BR" b="1" dirty="0" err="1" smtClean="0"/>
              <a:t>Diagnostic</a:t>
            </a:r>
            <a:r>
              <a:rPr lang="pt-BR" b="1" dirty="0" smtClean="0"/>
              <a:t> (OBD)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825625"/>
            <a:ext cx="5451389" cy="4351338"/>
          </a:xfrm>
        </p:spPr>
        <p:txBody>
          <a:bodyPr/>
          <a:lstStyle/>
          <a:p>
            <a:r>
              <a:rPr lang="pt-BR" dirty="0" smtClean="0"/>
              <a:t>Disponível na maioria dos veículos</a:t>
            </a:r>
          </a:p>
          <a:p>
            <a:r>
              <a:rPr lang="pt-BR" dirty="0" smtClean="0"/>
              <a:t>Obrigatório na Europa e Estados Unidos a partir de 1996</a:t>
            </a:r>
          </a:p>
          <a:p>
            <a:r>
              <a:rPr lang="pt-BR" dirty="0" smtClean="0"/>
              <a:t>No Brasil em 2010</a:t>
            </a:r>
          </a:p>
          <a:p>
            <a:r>
              <a:rPr lang="pt-BR" dirty="0" smtClean="0"/>
              <a:t>Unidade de Controle Eletrônico (ECU)</a:t>
            </a:r>
          </a:p>
          <a:p>
            <a:r>
              <a:rPr lang="pt-BR" dirty="0" smtClean="0"/>
              <a:t>Luz de Mal Funcionamento (MIL)</a:t>
            </a:r>
          </a:p>
          <a:p>
            <a:endParaRPr lang="pt-BR" dirty="0" smtClean="0"/>
          </a:p>
          <a:p>
            <a:endParaRPr lang="pt-BR" dirty="0" smtClean="0"/>
          </a:p>
          <a:p>
            <a:endParaRPr lang="pt-BR" dirty="0" smtClean="0"/>
          </a:p>
          <a:p>
            <a:endParaRPr lang="pt-BR" dirty="0" smtClean="0"/>
          </a:p>
          <a:p>
            <a:endParaRPr lang="pt-BR" dirty="0" smtClean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3665" y="1556952"/>
            <a:ext cx="5935111" cy="3906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106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OBD1</a:t>
            </a:r>
            <a:endParaRPr lang="pt-BR" b="1" dirty="0"/>
          </a:p>
        </p:txBody>
      </p:sp>
      <p:sp>
        <p:nvSpPr>
          <p:cNvPr id="5" name="Espaço Reservado para Conteúdo 4"/>
          <p:cNvSpPr>
            <a:spLocks noGrp="1"/>
          </p:cNvSpPr>
          <p:nvPr>
            <p:ph idx="1"/>
          </p:nvPr>
        </p:nvSpPr>
        <p:spPr>
          <a:xfrm>
            <a:off x="838200" y="1825625"/>
            <a:ext cx="6316362" cy="4351338"/>
          </a:xfrm>
        </p:spPr>
        <p:txBody>
          <a:bodyPr/>
          <a:lstStyle/>
          <a:p>
            <a:r>
              <a:rPr lang="pt-BR" dirty="0" smtClean="0"/>
              <a:t>Falta de padronização entre os veículos</a:t>
            </a:r>
          </a:p>
          <a:p>
            <a:r>
              <a:rPr lang="pt-BR" dirty="0" smtClean="0"/>
              <a:t>Itens de diagnóstico</a:t>
            </a:r>
          </a:p>
          <a:p>
            <a:pPr lvl="1"/>
            <a:r>
              <a:rPr lang="pt-BR" dirty="0" smtClean="0"/>
              <a:t>Sensor de oxigênio</a:t>
            </a:r>
          </a:p>
          <a:p>
            <a:pPr lvl="1"/>
            <a:r>
              <a:rPr lang="pt-BR" smtClean="0"/>
              <a:t>Sistemas </a:t>
            </a:r>
            <a:r>
              <a:rPr lang="pt-BR" dirty="0" smtClean="0"/>
              <a:t>de combustível</a:t>
            </a:r>
            <a:r>
              <a:rPr lang="pt-BR" dirty="0"/>
              <a:t> </a:t>
            </a:r>
            <a:r>
              <a:rPr lang="pt-BR" dirty="0" smtClean="0"/>
              <a:t>e eletrônico</a:t>
            </a:r>
          </a:p>
          <a:p>
            <a:pPr lvl="1"/>
            <a:r>
              <a:rPr lang="pt-BR" dirty="0" smtClean="0"/>
              <a:t>Componentes eletrônicos</a:t>
            </a:r>
          </a:p>
          <a:p>
            <a:pPr lvl="1"/>
            <a:r>
              <a:rPr lang="pt-BR" dirty="0" smtClean="0"/>
              <a:t>Códigos de erro</a:t>
            </a:r>
          </a:p>
          <a:p>
            <a:endParaRPr lang="pt-BR" dirty="0"/>
          </a:p>
        </p:txBody>
      </p:sp>
      <p:pic>
        <p:nvPicPr>
          <p:cNvPr id="6" name="Espaço Reservado para Conteúdo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0956" y="1588764"/>
            <a:ext cx="4182844" cy="4825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313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OBD2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199" y="1825625"/>
            <a:ext cx="5863513" cy="4525748"/>
          </a:xfrm>
        </p:spPr>
        <p:txBody>
          <a:bodyPr/>
          <a:lstStyle/>
          <a:p>
            <a:r>
              <a:rPr lang="pt-BR" dirty="0" smtClean="0"/>
              <a:t>SAE e ISO criaram normas e padronização de informações entre </a:t>
            </a:r>
            <a:r>
              <a:rPr lang="pt-BR" dirty="0" err="1" smtClean="0"/>
              <a:t>ECUs</a:t>
            </a:r>
            <a:r>
              <a:rPr lang="pt-BR" dirty="0" smtClean="0"/>
              <a:t> e ferramentas</a:t>
            </a:r>
          </a:p>
          <a:p>
            <a:r>
              <a:rPr lang="pt-BR" dirty="0" smtClean="0"/>
              <a:t>Conector SAE J1962</a:t>
            </a:r>
          </a:p>
          <a:p>
            <a:r>
              <a:rPr lang="pt-BR" dirty="0" smtClean="0"/>
              <a:t>Fácil acesso </a:t>
            </a:r>
          </a:p>
          <a:p>
            <a:r>
              <a:rPr lang="pt-BR" dirty="0" smtClean="0"/>
              <a:t>Itens de diagnóstico adicionados:</a:t>
            </a:r>
          </a:p>
          <a:p>
            <a:pPr lvl="1"/>
            <a:r>
              <a:rPr lang="pt-BR" dirty="0" smtClean="0"/>
              <a:t>Eficiência e aquecimento de catalisador</a:t>
            </a:r>
          </a:p>
          <a:p>
            <a:pPr lvl="1"/>
            <a:r>
              <a:rPr lang="pt-BR" dirty="0" smtClean="0"/>
              <a:t>Sistemas de evaporação e ar secundário</a:t>
            </a:r>
          </a:p>
          <a:p>
            <a:pPr lvl="1"/>
            <a:r>
              <a:rPr lang="pt-BR" dirty="0" smtClean="0"/>
              <a:t>Parâmetros do motor</a:t>
            </a:r>
          </a:p>
          <a:p>
            <a:pPr lvl="1"/>
            <a:r>
              <a:rPr lang="pt-BR" dirty="0" smtClean="0"/>
              <a:t>Memorização de avarias</a:t>
            </a:r>
            <a:endParaRPr lang="pt-BR" dirty="0"/>
          </a:p>
          <a:p>
            <a:pPr marL="457200" lvl="1" indent="0">
              <a:buNone/>
            </a:pPr>
            <a:endParaRPr lang="pt-BR" dirty="0" smtClean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1713" y="1825625"/>
            <a:ext cx="5257568" cy="3895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486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err="1" smtClean="0"/>
              <a:t>Diagnostic</a:t>
            </a:r>
            <a:r>
              <a:rPr lang="pt-BR" b="1" dirty="0" smtClean="0"/>
              <a:t> </a:t>
            </a:r>
            <a:r>
              <a:rPr lang="pt-BR" b="1" dirty="0" err="1" smtClean="0"/>
              <a:t>Trouble</a:t>
            </a:r>
            <a:r>
              <a:rPr lang="pt-BR" b="1" dirty="0" smtClean="0"/>
              <a:t> </a:t>
            </a:r>
            <a:r>
              <a:rPr lang="pt-BR" b="1" dirty="0" err="1" smtClean="0"/>
              <a:t>Code</a:t>
            </a:r>
            <a:r>
              <a:rPr lang="pt-BR" b="1" dirty="0" smtClean="0"/>
              <a:t> (DTC)</a:t>
            </a:r>
            <a:endParaRPr lang="pt-BR" b="1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07918"/>
            <a:ext cx="8236181" cy="4634536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9647" y="1468073"/>
            <a:ext cx="5072353" cy="3724146"/>
          </a:xfrm>
          <a:prstGeom prst="rect">
            <a:avLst/>
          </a:prstGeom>
        </p:spPr>
      </p:pic>
      <p:sp>
        <p:nvSpPr>
          <p:cNvPr id="10" name="Seta para a Direita 9"/>
          <p:cNvSpPr/>
          <p:nvPr/>
        </p:nvSpPr>
        <p:spPr>
          <a:xfrm>
            <a:off x="6689314" y="3039762"/>
            <a:ext cx="749454" cy="617837"/>
          </a:xfrm>
          <a:prstGeom prst="right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24707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Simuladores De Central Automotiva</a:t>
            </a:r>
            <a:endParaRPr lang="pt-BR" b="1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701" y="1825298"/>
            <a:ext cx="5772148" cy="3575460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9699" y="1825298"/>
            <a:ext cx="5397500" cy="4759372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2596702" y="1456066"/>
            <a:ext cx="13724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 err="1"/>
              <a:t>OBDSim</a:t>
            </a:r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7980619" y="1456066"/>
            <a:ext cx="2415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 smtClean="0"/>
              <a:t>ECU </a:t>
            </a:r>
            <a:r>
              <a:rPr lang="pt-BR" sz="2800" dirty="0" err="1" smtClean="0"/>
              <a:t>Engine</a:t>
            </a:r>
            <a:r>
              <a:rPr lang="pt-BR" sz="2800" dirty="0" smtClean="0"/>
              <a:t> Pro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93860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71381" y="110168"/>
            <a:ext cx="7098534" cy="6527500"/>
          </a:xfrm>
          <a:prstGeom prst="rect">
            <a:avLst/>
          </a:prstGeom>
        </p:spPr>
      </p:pic>
      <p:sp>
        <p:nvSpPr>
          <p:cNvPr id="3" name="Retângulo 2"/>
          <p:cNvSpPr/>
          <p:nvPr/>
        </p:nvSpPr>
        <p:spPr>
          <a:xfrm>
            <a:off x="2038122" y="1479018"/>
            <a:ext cx="2456762" cy="1627740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 w="76200">
                <a:solidFill>
                  <a:schemeClr val="tx1"/>
                </a:solidFill>
              </a:ln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7217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Adaptadores ELM327</a:t>
            </a:r>
            <a:endParaRPr lang="pt-BR" b="1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3859" y="1690688"/>
            <a:ext cx="4446373" cy="4446373"/>
          </a:xfrm>
          <a:prstGeom prst="rect">
            <a:avLst/>
          </a:prstGeom>
        </p:spPr>
      </p:pic>
      <p:sp>
        <p:nvSpPr>
          <p:cNvPr id="9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690688"/>
            <a:ext cx="5399903" cy="3499150"/>
          </a:xfrm>
        </p:spPr>
        <p:txBody>
          <a:bodyPr>
            <a:normAutofit/>
          </a:bodyPr>
          <a:lstStyle/>
          <a:p>
            <a:r>
              <a:rPr lang="pt-BR" sz="3500" dirty="0" smtClean="0"/>
              <a:t>Tipos:</a:t>
            </a:r>
          </a:p>
          <a:p>
            <a:pPr lvl="1"/>
            <a:r>
              <a:rPr lang="pt-BR" sz="3000" dirty="0" smtClean="0"/>
              <a:t>RS232: porta serial </a:t>
            </a:r>
          </a:p>
          <a:p>
            <a:pPr lvl="1"/>
            <a:r>
              <a:rPr lang="pt-BR" sz="3000" dirty="0" smtClean="0"/>
              <a:t>Universal Serial Bus (USB)</a:t>
            </a:r>
          </a:p>
          <a:p>
            <a:pPr lvl="1"/>
            <a:r>
              <a:rPr lang="pt-BR" sz="3000" dirty="0" smtClean="0"/>
              <a:t>Bluetooth</a:t>
            </a:r>
          </a:p>
          <a:p>
            <a:pPr lvl="1"/>
            <a:r>
              <a:rPr lang="pt-BR" sz="3000" dirty="0" smtClean="0"/>
              <a:t>Wi-Fi</a:t>
            </a:r>
          </a:p>
          <a:p>
            <a:endParaRPr lang="pt-BR" dirty="0" smtClean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4908" y="3756454"/>
            <a:ext cx="2723710" cy="2117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170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Sobre o Autor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err="1" smtClean="0"/>
              <a:t>Blusoft</a:t>
            </a:r>
            <a:r>
              <a:rPr lang="pt-BR" dirty="0" smtClean="0"/>
              <a:t> </a:t>
            </a:r>
            <a:r>
              <a:rPr lang="pt-BR" dirty="0" err="1" smtClean="0"/>
              <a:t>Fortic</a:t>
            </a:r>
            <a:r>
              <a:rPr lang="pt-BR" dirty="0" smtClean="0"/>
              <a:t> (2011)</a:t>
            </a:r>
          </a:p>
          <a:p>
            <a:endParaRPr lang="pt-BR" dirty="0" smtClean="0"/>
          </a:p>
          <a:p>
            <a:r>
              <a:rPr lang="pt-BR" dirty="0" smtClean="0"/>
              <a:t>Ciência da Computação – FURB (2017/2)</a:t>
            </a:r>
          </a:p>
          <a:p>
            <a:endParaRPr lang="pt-BR" dirty="0"/>
          </a:p>
          <a:p>
            <a:r>
              <a:rPr lang="pt-BR" dirty="0" smtClean="0"/>
              <a:t>Principais </a:t>
            </a:r>
            <a:r>
              <a:rPr lang="pt-BR" dirty="0" err="1" smtClean="0"/>
              <a:t>Skills</a:t>
            </a:r>
            <a:r>
              <a:rPr lang="pt-BR" dirty="0" smtClean="0"/>
              <a:t>: C#, Java, </a:t>
            </a:r>
            <a:r>
              <a:rPr lang="pt-BR" dirty="0" err="1" smtClean="0"/>
              <a:t>Android</a:t>
            </a:r>
            <a:r>
              <a:rPr lang="pt-BR" dirty="0" smtClean="0"/>
              <a:t> e Web.</a:t>
            </a:r>
          </a:p>
          <a:p>
            <a:endParaRPr lang="pt-BR" dirty="0" smtClean="0"/>
          </a:p>
          <a:p>
            <a:endParaRPr lang="pt-BR" dirty="0"/>
          </a:p>
          <a:p>
            <a:r>
              <a:rPr lang="pt-BR" dirty="0" smtClean="0"/>
              <a:t>Futuro: Mestrado em computação, </a:t>
            </a:r>
            <a:r>
              <a:rPr lang="pt-BR" dirty="0"/>
              <a:t>d</a:t>
            </a:r>
            <a:r>
              <a:rPr lang="pt-BR" dirty="0" smtClean="0"/>
              <a:t>outorado, ao infinito e além </a:t>
            </a:r>
            <a:r>
              <a:rPr lang="pt-BR" dirty="0" smtClean="0">
                <a:sym typeface="Wingdings" panose="05000000000000000000" pitchFamily="2" charset="2"/>
              </a:rPr>
              <a:t>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33083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Adaptadores ELM327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2400" dirty="0" smtClean="0"/>
              <a:t>Comunicação serial mediante comandos AT</a:t>
            </a:r>
          </a:p>
          <a:p>
            <a:r>
              <a:rPr lang="pt-BR" sz="2400" dirty="0" smtClean="0"/>
              <a:t>Comandos internos e comandos para barramento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0537" y="2940034"/>
            <a:ext cx="8650925" cy="3131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847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Protocolos de Comunicação</a:t>
            </a:r>
            <a:endParaRPr lang="pt-BR" b="1" dirty="0"/>
          </a:p>
        </p:txBody>
      </p:sp>
      <p:graphicFrame>
        <p:nvGraphicFramePr>
          <p:cNvPr id="4" name="Espaço Reservado para Conteúdo 3"/>
          <p:cNvGraphicFramePr>
            <a:graphicFrameLocks noGrp="1"/>
          </p:cNvGraphicFramePr>
          <p:nvPr>
            <p:ph idx="1"/>
            <p:extLst/>
          </p:nvPr>
        </p:nvGraphicFramePr>
        <p:xfrm>
          <a:off x="838200" y="1455557"/>
          <a:ext cx="10655438" cy="5223869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2257994">
                  <a:extLst>
                    <a:ext uri="{9D8B030D-6E8A-4147-A177-3AD203B41FA5}">
                      <a16:colId xmlns="" xmlns:a16="http://schemas.microsoft.com/office/drawing/2014/main" val="4041369311"/>
                    </a:ext>
                  </a:extLst>
                </a:gridCol>
                <a:gridCol w="1828892">
                  <a:extLst>
                    <a:ext uri="{9D8B030D-6E8A-4147-A177-3AD203B41FA5}">
                      <a16:colId xmlns="" xmlns:a16="http://schemas.microsoft.com/office/drawing/2014/main" val="2936138678"/>
                    </a:ext>
                  </a:extLst>
                </a:gridCol>
                <a:gridCol w="6568552">
                  <a:extLst>
                    <a:ext uri="{9D8B030D-6E8A-4147-A177-3AD203B41FA5}">
                      <a16:colId xmlns="" xmlns:a16="http://schemas.microsoft.com/office/drawing/2014/main" val="2005830637"/>
                    </a:ext>
                  </a:extLst>
                </a:gridCol>
              </a:tblGrid>
              <a:tr h="41243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2400" b="1" i="0" dirty="0" smtClean="0">
                          <a:solidFill>
                            <a:schemeClr val="tx1"/>
                          </a:solidFill>
                          <a:effectLst/>
                        </a:rPr>
                        <a:t>Protocolo</a:t>
                      </a:r>
                      <a:endParaRPr lang="pt-BR" sz="2400" b="1" i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2400" b="1" i="0" dirty="0" smtClean="0">
                          <a:solidFill>
                            <a:schemeClr val="tx1"/>
                          </a:solidFill>
                          <a:effectLst/>
                        </a:rPr>
                        <a:t>Transferência</a:t>
                      </a:r>
                      <a:endParaRPr lang="pt-BR" sz="2400" b="1" i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2400" b="1" i="0" dirty="0" smtClean="0">
                          <a:solidFill>
                            <a:schemeClr val="tx1"/>
                          </a:solidFill>
                          <a:effectLst/>
                        </a:rPr>
                        <a:t>Observações</a:t>
                      </a:r>
                      <a:endParaRPr lang="pt-BR" sz="2400" b="1" i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202864432"/>
                  </a:ext>
                </a:extLst>
              </a:tr>
              <a:tr h="666041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pt-BR" sz="24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SAE J1850 PWM</a:t>
                      </a:r>
                      <a:endParaRPr lang="pt-BR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pt-BR" sz="2400" dirty="0" smtClean="0">
                          <a:effectLst/>
                        </a:rPr>
                        <a:t>41.6 Kbps</a:t>
                      </a:r>
                      <a:endParaRPr lang="pt-BR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-BR" sz="2400" dirty="0" smtClean="0">
                          <a:effectLst/>
                        </a:rPr>
                        <a:t>Utilizado pela</a:t>
                      </a:r>
                      <a:r>
                        <a:rPr lang="pt-BR" sz="2400" baseline="0" dirty="0" smtClean="0">
                          <a:effectLst/>
                        </a:rPr>
                        <a:t> Ford</a:t>
                      </a:r>
                    </a:p>
                  </a:txBody>
                  <a:tcPr marL="44450" marR="444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3066265268"/>
                  </a:ext>
                </a:extLst>
              </a:tr>
              <a:tr h="72833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pt-BR" sz="24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SAE J1850 VPW</a:t>
                      </a:r>
                      <a:endParaRPr lang="pt-BR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pt-BR" sz="2400" dirty="0" smtClean="0">
                          <a:effectLst/>
                        </a:rPr>
                        <a:t>10.4 Kbps</a:t>
                      </a:r>
                      <a:endParaRPr lang="pt-BR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-BR" sz="2400" dirty="0" smtClean="0">
                          <a:effectLst/>
                        </a:rPr>
                        <a:t>Utilizado pela Chevrolet (GM)</a:t>
                      </a:r>
                    </a:p>
                    <a:p>
                      <a:pPr marL="171450" indent="-171450" algn="l"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-BR" sz="2400" dirty="0" smtClean="0">
                          <a:effectLst/>
                        </a:rPr>
                        <a:t>Único fio</a:t>
                      </a:r>
                    </a:p>
                    <a:p>
                      <a:pPr marL="171450" indent="-171450" algn="l"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-BR" sz="2400" dirty="0" smtClean="0">
                          <a:effectLst/>
                        </a:rPr>
                        <a:t>Baixo custo</a:t>
                      </a:r>
                      <a:endParaRPr lang="pt-BR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302287640"/>
                  </a:ext>
                </a:extLst>
              </a:tr>
              <a:tr h="72833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pt-BR" sz="2400" dirty="0" smtClean="0">
                          <a:effectLst/>
                        </a:rPr>
                        <a:t>ISO 1941-2</a:t>
                      </a:r>
                      <a:endParaRPr lang="pt-BR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pt-BR" sz="2400" dirty="0" smtClean="0">
                          <a:effectLst/>
                        </a:rPr>
                        <a:t>10.4 Kbps</a:t>
                      </a:r>
                      <a:endParaRPr lang="pt-BR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-BR" sz="2400" dirty="0" smtClean="0">
                          <a:effectLst/>
                        </a:rPr>
                        <a:t>Comunicação</a:t>
                      </a:r>
                      <a:r>
                        <a:rPr lang="pt-BR" sz="2400" baseline="0" dirty="0" smtClean="0">
                          <a:effectLst/>
                        </a:rPr>
                        <a:t> assíncrona (</a:t>
                      </a:r>
                      <a:r>
                        <a:rPr lang="pt-BR" sz="2400" dirty="0" smtClean="0">
                          <a:effectLst/>
                        </a:rPr>
                        <a:t>UART)</a:t>
                      </a:r>
                    </a:p>
                    <a:p>
                      <a:pPr marL="171450" indent="-171450"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-BR" sz="2400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Utilizado pela </a:t>
                      </a:r>
                      <a:r>
                        <a:rPr lang="pt-BR" sz="2400" dirty="0" err="1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Crysler</a:t>
                      </a:r>
                      <a:r>
                        <a:rPr lang="pt-BR" sz="2400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,</a:t>
                      </a:r>
                      <a:r>
                        <a:rPr lang="pt-BR" sz="2400" baseline="0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 fabricantes europeus e asiáticos</a:t>
                      </a:r>
                      <a:endParaRPr lang="pt-BR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4098488772"/>
                  </a:ext>
                </a:extLst>
              </a:tr>
              <a:tr h="487796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pt-BR" sz="2400" dirty="0" smtClean="0">
                          <a:effectLst/>
                        </a:rPr>
                        <a:t>ISO 14230</a:t>
                      </a:r>
                      <a:endParaRPr lang="pt-BR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pt-BR" sz="2400" dirty="0" smtClean="0">
                          <a:effectLst/>
                        </a:rPr>
                        <a:t>10.4 Kbps</a:t>
                      </a:r>
                      <a:endParaRPr lang="pt-BR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pt-BR" sz="2400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- </a:t>
                      </a:r>
                      <a:endParaRPr lang="pt-BR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560759497"/>
                  </a:ext>
                </a:extLst>
              </a:tr>
              <a:tr h="971113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pt-BR" sz="2400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ISO 15765</a:t>
                      </a:r>
                      <a:endParaRPr lang="pt-BR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pt-BR" sz="2400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500 Kbps</a:t>
                      </a:r>
                      <a:endParaRPr lang="pt-BR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-BR" sz="2400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Conhecido</a:t>
                      </a:r>
                      <a:r>
                        <a:rPr lang="pt-BR" sz="2400" baseline="0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 como </a:t>
                      </a:r>
                      <a:r>
                        <a:rPr lang="pt-BR" sz="2400" baseline="0" dirty="0" err="1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Controller</a:t>
                      </a:r>
                      <a:r>
                        <a:rPr lang="pt-BR" sz="2400" baseline="0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 </a:t>
                      </a:r>
                      <a:r>
                        <a:rPr lang="pt-BR" sz="2400" baseline="0" dirty="0" err="1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Area</a:t>
                      </a:r>
                      <a:r>
                        <a:rPr lang="pt-BR" sz="2400" baseline="0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 Network (CAN)</a:t>
                      </a:r>
                    </a:p>
                    <a:p>
                      <a:pPr marL="171450" indent="-171450"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-BR" sz="2400" baseline="0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Desenvolvido pela </a:t>
                      </a:r>
                      <a:r>
                        <a:rPr lang="pt-BR" sz="2400" baseline="0" dirty="0" err="1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Bosh</a:t>
                      </a:r>
                      <a:endParaRPr lang="pt-BR" sz="2400" baseline="0" dirty="0" smtClean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  <a:p>
                      <a:pPr marL="171450" indent="-171450"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-BR" sz="2400" baseline="0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O padrão ISO 15765-4 determina os requisitos mínimos para uma aplicação OBD </a:t>
                      </a:r>
                      <a:endParaRPr lang="pt-BR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42487332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86234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Serviços de Diagnóstico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825625"/>
            <a:ext cx="10715368" cy="4351338"/>
          </a:xfrm>
        </p:spPr>
        <p:txBody>
          <a:bodyPr/>
          <a:lstStyle/>
          <a:p>
            <a:r>
              <a:rPr lang="pt-BR" dirty="0" smtClean="0"/>
              <a:t>Disponibilizam os dados da ECU</a:t>
            </a:r>
          </a:p>
          <a:p>
            <a:r>
              <a:rPr lang="pt-BR" dirty="0" smtClean="0"/>
              <a:t>São organizados por modos de operação e código de Parâmetros (</a:t>
            </a:r>
            <a:r>
              <a:rPr lang="pt-BR" dirty="0" err="1" smtClean="0"/>
              <a:t>PIDs</a:t>
            </a:r>
            <a:r>
              <a:rPr lang="pt-BR" dirty="0" smtClean="0"/>
              <a:t>)</a:t>
            </a:r>
          </a:p>
          <a:p>
            <a:r>
              <a:rPr lang="pt-BR" dirty="0" smtClean="0"/>
              <a:t>Serviço 0x00 verifica quais </a:t>
            </a:r>
            <a:r>
              <a:rPr lang="pt-BR" dirty="0" err="1" smtClean="0"/>
              <a:t>PIDs</a:t>
            </a:r>
            <a:r>
              <a:rPr lang="pt-BR" dirty="0" smtClean="0"/>
              <a:t> a ECU do veículo suporta</a:t>
            </a:r>
          </a:p>
        </p:txBody>
      </p:sp>
      <p:graphicFrame>
        <p:nvGraphicFramePr>
          <p:cNvPr id="8" name="Tabela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8160481"/>
              </p:ext>
            </p:extLst>
          </p:nvPr>
        </p:nvGraphicFramePr>
        <p:xfrm>
          <a:off x="542062" y="3741663"/>
          <a:ext cx="11107876" cy="1769451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1163765">
                  <a:extLst>
                    <a:ext uri="{9D8B030D-6E8A-4147-A177-3AD203B41FA5}">
                      <a16:colId xmlns="" xmlns:a16="http://schemas.microsoft.com/office/drawing/2014/main" val="2995417670"/>
                    </a:ext>
                  </a:extLst>
                </a:gridCol>
                <a:gridCol w="915861">
                  <a:extLst>
                    <a:ext uri="{9D8B030D-6E8A-4147-A177-3AD203B41FA5}">
                      <a16:colId xmlns="" xmlns:a16="http://schemas.microsoft.com/office/drawing/2014/main" val="289115799"/>
                    </a:ext>
                  </a:extLst>
                </a:gridCol>
                <a:gridCol w="764604">
                  <a:extLst>
                    <a:ext uri="{9D8B030D-6E8A-4147-A177-3AD203B41FA5}">
                      <a16:colId xmlns="" xmlns:a16="http://schemas.microsoft.com/office/drawing/2014/main" val="516337886"/>
                    </a:ext>
                  </a:extLst>
                </a:gridCol>
                <a:gridCol w="952818">
                  <a:extLst>
                    <a:ext uri="{9D8B030D-6E8A-4147-A177-3AD203B41FA5}">
                      <a16:colId xmlns="" xmlns:a16="http://schemas.microsoft.com/office/drawing/2014/main" val="4084369563"/>
                    </a:ext>
                  </a:extLst>
                </a:gridCol>
                <a:gridCol w="1220915">
                  <a:extLst>
                    <a:ext uri="{9D8B030D-6E8A-4147-A177-3AD203B41FA5}">
                      <a16:colId xmlns="" xmlns:a16="http://schemas.microsoft.com/office/drawing/2014/main" val="2114099010"/>
                    </a:ext>
                  </a:extLst>
                </a:gridCol>
                <a:gridCol w="1650492">
                  <a:extLst>
                    <a:ext uri="{9D8B030D-6E8A-4147-A177-3AD203B41FA5}">
                      <a16:colId xmlns="" xmlns:a16="http://schemas.microsoft.com/office/drawing/2014/main" val="3907086452"/>
                    </a:ext>
                  </a:extLst>
                </a:gridCol>
                <a:gridCol w="1167638">
                  <a:extLst>
                    <a:ext uri="{9D8B030D-6E8A-4147-A177-3AD203B41FA5}">
                      <a16:colId xmlns="" xmlns:a16="http://schemas.microsoft.com/office/drawing/2014/main" val="1034377367"/>
                    </a:ext>
                  </a:extLst>
                </a:gridCol>
                <a:gridCol w="961200">
                  <a:extLst>
                    <a:ext uri="{9D8B030D-6E8A-4147-A177-3AD203B41FA5}">
                      <a16:colId xmlns="" xmlns:a16="http://schemas.microsoft.com/office/drawing/2014/main" val="1830028486"/>
                    </a:ext>
                  </a:extLst>
                </a:gridCol>
                <a:gridCol w="1167257">
                  <a:extLst>
                    <a:ext uri="{9D8B030D-6E8A-4147-A177-3AD203B41FA5}">
                      <a16:colId xmlns="" xmlns:a16="http://schemas.microsoft.com/office/drawing/2014/main" val="1986528267"/>
                    </a:ext>
                  </a:extLst>
                </a:gridCol>
                <a:gridCol w="1143326">
                  <a:extLst>
                    <a:ext uri="{9D8B030D-6E8A-4147-A177-3AD203B41FA5}">
                      <a16:colId xmlns="" xmlns:a16="http://schemas.microsoft.com/office/drawing/2014/main" val="3146127971"/>
                    </a:ext>
                  </a:extLst>
                </a:gridCol>
              </a:tblGrid>
              <a:tr h="594308">
                <a:tc>
                  <a:txBody>
                    <a:bodyPr/>
                    <a:lstStyle/>
                    <a:p>
                      <a:pPr algn="ctr"/>
                      <a:r>
                        <a:rPr lang="pt-BR" sz="2400" dirty="0" smtClean="0"/>
                        <a:t>01</a:t>
                      </a:r>
                      <a:endParaRPr lang="pt-BR" sz="24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dirty="0" smtClean="0"/>
                        <a:t>02</a:t>
                      </a:r>
                      <a:endParaRPr lang="pt-BR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dirty="0" smtClean="0"/>
                        <a:t>03</a:t>
                      </a:r>
                      <a:endParaRPr lang="pt-BR" sz="24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dirty="0" smtClean="0"/>
                        <a:t>04</a:t>
                      </a:r>
                      <a:endParaRPr lang="pt-BR" sz="24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dirty="0" smtClean="0"/>
                        <a:t>05</a:t>
                      </a:r>
                      <a:endParaRPr lang="pt-BR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dirty="0" smtClean="0"/>
                        <a:t>06</a:t>
                      </a:r>
                      <a:endParaRPr lang="pt-BR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dirty="0" smtClean="0"/>
                        <a:t>07</a:t>
                      </a:r>
                      <a:endParaRPr lang="pt-BR" sz="24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dirty="0" smtClean="0"/>
                        <a:t>08</a:t>
                      </a:r>
                      <a:endParaRPr lang="pt-BR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dirty="0" smtClean="0"/>
                        <a:t>09</a:t>
                      </a:r>
                      <a:endParaRPr lang="pt-BR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dirty="0" smtClean="0"/>
                        <a:t>0A</a:t>
                      </a:r>
                      <a:endParaRPr lang="pt-BR" sz="24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100247341"/>
                  </a:ext>
                </a:extLst>
              </a:tr>
              <a:tr h="1175143">
                <a:tc>
                  <a:txBody>
                    <a:bodyPr/>
                    <a:lstStyle/>
                    <a:p>
                      <a:pPr algn="ctr"/>
                      <a:r>
                        <a:rPr lang="pt-BR" sz="2000" dirty="0" smtClean="0"/>
                        <a:t>Sensores</a:t>
                      </a:r>
                      <a:endParaRPr lang="pt-BR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 err="1" smtClean="0"/>
                        <a:t>Freeze</a:t>
                      </a:r>
                      <a:endParaRPr lang="pt-BR" sz="2000" dirty="0" smtClean="0"/>
                    </a:p>
                    <a:p>
                      <a:pPr algn="ctr"/>
                      <a:r>
                        <a:rPr lang="pt-BR" sz="2000" dirty="0" smtClean="0"/>
                        <a:t>Frame</a:t>
                      </a:r>
                      <a:endParaRPr lang="pt-BR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 err="1" smtClean="0"/>
                        <a:t>DTCs</a:t>
                      </a:r>
                      <a:endParaRPr lang="pt-BR" sz="2000" dirty="0" smtClean="0"/>
                    </a:p>
                    <a:p>
                      <a:pPr algn="ctr"/>
                      <a:r>
                        <a:rPr lang="pt-BR" sz="2000" dirty="0" smtClean="0"/>
                        <a:t>Conf.</a:t>
                      </a:r>
                      <a:endParaRPr lang="pt-BR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 smtClean="0"/>
                        <a:t>Limpar</a:t>
                      </a:r>
                    </a:p>
                    <a:p>
                      <a:pPr algn="ctr"/>
                      <a:r>
                        <a:rPr lang="pt-BR" sz="2000" dirty="0" err="1" smtClean="0"/>
                        <a:t>DTCs</a:t>
                      </a:r>
                      <a:endParaRPr lang="pt-BR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 smtClean="0"/>
                        <a:t>Testes</a:t>
                      </a:r>
                    </a:p>
                    <a:p>
                      <a:pPr algn="ctr"/>
                      <a:r>
                        <a:rPr lang="pt-BR" sz="2000" dirty="0" smtClean="0"/>
                        <a:t>Sensores</a:t>
                      </a:r>
                      <a:r>
                        <a:rPr lang="pt-BR" sz="2000" baseline="0" dirty="0" smtClean="0"/>
                        <a:t> </a:t>
                      </a:r>
                    </a:p>
                    <a:p>
                      <a:pPr algn="ctr"/>
                      <a:r>
                        <a:rPr lang="pt-BR" sz="2000" baseline="0" dirty="0" smtClean="0"/>
                        <a:t>Oxigênio</a:t>
                      </a:r>
                      <a:endParaRPr lang="pt-BR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 smtClean="0"/>
                        <a:t>Monitoram.</a:t>
                      </a:r>
                    </a:p>
                    <a:p>
                      <a:pPr algn="ctr"/>
                      <a:r>
                        <a:rPr lang="pt-BR" sz="2000" dirty="0" smtClean="0"/>
                        <a:t>de </a:t>
                      </a:r>
                    </a:p>
                    <a:p>
                      <a:pPr algn="ctr"/>
                      <a:r>
                        <a:rPr lang="pt-BR" sz="2000" dirty="0" smtClean="0"/>
                        <a:t>componentes</a:t>
                      </a:r>
                      <a:endParaRPr lang="pt-BR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 err="1" smtClean="0"/>
                        <a:t>DTCs</a:t>
                      </a:r>
                      <a:endParaRPr lang="pt-BR" sz="2000" dirty="0" smtClean="0"/>
                    </a:p>
                    <a:p>
                      <a:pPr algn="ctr"/>
                      <a:r>
                        <a:rPr lang="pt-BR" sz="2000" dirty="0" err="1" smtClean="0"/>
                        <a:t>Pendent</a:t>
                      </a:r>
                      <a:r>
                        <a:rPr lang="pt-BR" sz="2000" dirty="0" smtClean="0"/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 smtClean="0"/>
                        <a:t>Alterar</a:t>
                      </a:r>
                    </a:p>
                    <a:p>
                      <a:pPr algn="ctr"/>
                      <a:r>
                        <a:rPr lang="pt-BR" sz="2000" dirty="0" err="1" smtClean="0"/>
                        <a:t>Parâm</a:t>
                      </a:r>
                      <a:r>
                        <a:rPr lang="pt-BR" sz="2000" dirty="0" smtClean="0"/>
                        <a:t>.</a:t>
                      </a:r>
                    </a:p>
                    <a:p>
                      <a:pPr algn="ctr"/>
                      <a:r>
                        <a:rPr lang="pt-BR" sz="2000" dirty="0" smtClean="0"/>
                        <a:t>Motor</a:t>
                      </a:r>
                      <a:endParaRPr lang="pt-BR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 smtClean="0"/>
                        <a:t>Inform.</a:t>
                      </a:r>
                    </a:p>
                    <a:p>
                      <a:pPr algn="ctr"/>
                      <a:r>
                        <a:rPr lang="pt-BR" sz="2000" dirty="0" smtClean="0"/>
                        <a:t>Software</a:t>
                      </a:r>
                    </a:p>
                    <a:p>
                      <a:pPr algn="ctr"/>
                      <a:r>
                        <a:rPr lang="pt-BR" sz="2000" dirty="0" smtClean="0"/>
                        <a:t>Motor</a:t>
                      </a:r>
                      <a:endParaRPr lang="pt-BR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 smtClean="0"/>
                        <a:t>Lista</a:t>
                      </a:r>
                      <a:r>
                        <a:rPr lang="pt-BR" sz="2000" baseline="0" dirty="0" smtClean="0"/>
                        <a:t> </a:t>
                      </a:r>
                    </a:p>
                    <a:p>
                      <a:pPr algn="ctr"/>
                      <a:r>
                        <a:rPr lang="pt-BR" sz="2000" baseline="0" dirty="0" smtClean="0"/>
                        <a:t> de</a:t>
                      </a:r>
                    </a:p>
                    <a:p>
                      <a:pPr algn="ctr"/>
                      <a:r>
                        <a:rPr lang="pt-BR" sz="2000" baseline="0" dirty="0" err="1" smtClean="0"/>
                        <a:t>DTCs</a:t>
                      </a:r>
                      <a:endParaRPr lang="pt-BR" sz="2000" baseline="0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22732213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62966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71381" y="110168"/>
            <a:ext cx="7098534" cy="6527500"/>
          </a:xfrm>
          <a:prstGeom prst="rect">
            <a:avLst/>
          </a:prstGeom>
        </p:spPr>
      </p:pic>
      <p:sp>
        <p:nvSpPr>
          <p:cNvPr id="3" name="Retângulo 2"/>
          <p:cNvSpPr/>
          <p:nvPr/>
        </p:nvSpPr>
        <p:spPr>
          <a:xfrm>
            <a:off x="4626165" y="1412917"/>
            <a:ext cx="2456762" cy="1627740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 w="76200">
                <a:solidFill>
                  <a:schemeClr val="tx1"/>
                </a:solidFill>
              </a:ln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8028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err="1" smtClean="0">
                <a:solidFill>
                  <a:schemeClr val="bg1"/>
                </a:solidFill>
              </a:rPr>
              <a:t>Raspberry</a:t>
            </a:r>
            <a:r>
              <a:rPr lang="pt-BR" b="1" dirty="0" smtClean="0">
                <a:solidFill>
                  <a:schemeClr val="bg1"/>
                </a:solidFill>
              </a:rPr>
              <a:t> </a:t>
            </a:r>
            <a:r>
              <a:rPr lang="pt-BR" b="1" dirty="0" err="1" smtClean="0">
                <a:solidFill>
                  <a:schemeClr val="bg1"/>
                </a:solidFill>
              </a:rPr>
              <a:t>Pi</a:t>
            </a:r>
            <a:endParaRPr lang="pt-BR" b="1" dirty="0">
              <a:solidFill>
                <a:schemeClr val="bg1"/>
              </a:solidFill>
            </a:endParaRP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438455"/>
            <a:ext cx="10606482" cy="3281826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088" y="4718242"/>
            <a:ext cx="3467864" cy="2117611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9942" y="4740389"/>
            <a:ext cx="3217087" cy="1949750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98908" y="5144327"/>
            <a:ext cx="1935892" cy="1141874"/>
          </a:xfrm>
          <a:prstGeom prst="rect">
            <a:avLst/>
          </a:prstGeom>
        </p:spPr>
      </p:pic>
      <p:cxnSp>
        <p:nvCxnSpPr>
          <p:cNvPr id="5" name="Conector reto 4"/>
          <p:cNvCxnSpPr/>
          <p:nvPr/>
        </p:nvCxnSpPr>
        <p:spPr>
          <a:xfrm flipV="1">
            <a:off x="938784" y="3986784"/>
            <a:ext cx="10402824" cy="1219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to 10"/>
          <p:cNvCxnSpPr/>
          <p:nvPr/>
        </p:nvCxnSpPr>
        <p:spPr>
          <a:xfrm flipV="1">
            <a:off x="950976" y="4650007"/>
            <a:ext cx="10402824" cy="1219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8070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71381" y="110168"/>
            <a:ext cx="7098534" cy="6527500"/>
          </a:xfrm>
          <a:prstGeom prst="rect">
            <a:avLst/>
          </a:prstGeom>
        </p:spPr>
      </p:pic>
      <p:sp>
        <p:nvSpPr>
          <p:cNvPr id="3" name="Retângulo 2"/>
          <p:cNvSpPr/>
          <p:nvPr/>
        </p:nvSpPr>
        <p:spPr>
          <a:xfrm>
            <a:off x="2679799" y="-128501"/>
            <a:ext cx="6790115" cy="1787483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 w="76200">
                <a:solidFill>
                  <a:schemeClr val="tx1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7550331" y="1658982"/>
            <a:ext cx="1919583" cy="1467998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 w="76200">
                <a:solidFill>
                  <a:schemeClr val="tx1"/>
                </a:solidFill>
              </a:ln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2416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 smtClean="0"/>
              <a:t>Implementação</a:t>
            </a:r>
            <a:endParaRPr lang="pt-BR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68386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Esquema Elétrico</a:t>
            </a:r>
            <a:endParaRPr lang="pt-BR" b="1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0744" y="1224887"/>
            <a:ext cx="7910512" cy="5633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477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Hardware Montado</a:t>
            </a:r>
            <a:endParaRPr lang="pt-BR" b="1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1175" y="1690688"/>
            <a:ext cx="8629650" cy="437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870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Técnicas e Ferramentas </a:t>
            </a:r>
            <a:r>
              <a:rPr lang="pt-BR" b="1" dirty="0" smtClean="0"/>
              <a:t>Utilizadas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r>
              <a:rPr lang="pt-BR" dirty="0" smtClean="0"/>
              <a:t>Sistema Embarcado</a:t>
            </a:r>
          </a:p>
          <a:p>
            <a:pPr lvl="1"/>
            <a:r>
              <a:rPr lang="pt-BR" dirty="0" smtClean="0"/>
              <a:t>Python 2.7</a:t>
            </a:r>
          </a:p>
          <a:p>
            <a:pPr lvl="1"/>
            <a:r>
              <a:rPr lang="pt-BR" dirty="0" err="1" smtClean="0"/>
              <a:t>Flask</a:t>
            </a:r>
            <a:endParaRPr lang="pt-BR" dirty="0" smtClean="0"/>
          </a:p>
          <a:p>
            <a:pPr lvl="1"/>
            <a:r>
              <a:rPr lang="pt-BR" dirty="0" smtClean="0"/>
              <a:t>Bibliotecas:</a:t>
            </a:r>
          </a:p>
          <a:p>
            <a:pPr lvl="2"/>
            <a:r>
              <a:rPr lang="pt-BR" dirty="0" err="1" smtClean="0"/>
              <a:t>python-obd</a:t>
            </a:r>
            <a:endParaRPr lang="pt-BR" dirty="0" smtClean="0"/>
          </a:p>
          <a:p>
            <a:pPr lvl="2"/>
            <a:r>
              <a:rPr lang="pt-BR" dirty="0" err="1" smtClean="0"/>
              <a:t>flask</a:t>
            </a:r>
            <a:r>
              <a:rPr lang="pt-BR" dirty="0" smtClean="0"/>
              <a:t>-</a:t>
            </a:r>
            <a:r>
              <a:rPr lang="pt-BR" dirty="0" err="1" smtClean="0"/>
              <a:t>video</a:t>
            </a:r>
            <a:r>
              <a:rPr lang="pt-BR" dirty="0" smtClean="0"/>
              <a:t>-streaming</a:t>
            </a:r>
          </a:p>
        </p:txBody>
      </p:sp>
      <p:sp>
        <p:nvSpPr>
          <p:cNvPr id="4" name="Espaço Reservado para Conteúdo 2"/>
          <p:cNvSpPr txBox="1">
            <a:spLocks/>
          </p:cNvSpPr>
          <p:nvPr/>
        </p:nvSpPr>
        <p:spPr>
          <a:xfrm>
            <a:off x="5689600" y="1825625"/>
            <a:ext cx="5257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 smtClean="0"/>
              <a:t>Aplicativo Mobile</a:t>
            </a:r>
          </a:p>
          <a:p>
            <a:pPr lvl="1"/>
            <a:r>
              <a:rPr lang="pt-BR" dirty="0" err="1" smtClean="0"/>
              <a:t>Typescript</a:t>
            </a:r>
            <a:endParaRPr lang="pt-BR" dirty="0" smtClean="0"/>
          </a:p>
          <a:p>
            <a:pPr lvl="1"/>
            <a:r>
              <a:rPr lang="pt-BR" dirty="0" err="1" smtClean="0"/>
              <a:t>Ionic</a:t>
            </a:r>
            <a:r>
              <a:rPr lang="pt-BR" dirty="0" smtClean="0"/>
              <a:t> Framework</a:t>
            </a:r>
          </a:p>
          <a:p>
            <a:pPr lvl="1"/>
            <a:r>
              <a:rPr lang="pt-BR" dirty="0" smtClean="0"/>
              <a:t>Bibliotecas:</a:t>
            </a:r>
          </a:p>
          <a:p>
            <a:pPr lvl="2"/>
            <a:r>
              <a:rPr lang="pt-BR" dirty="0" err="1" smtClean="0"/>
              <a:t>AngularJS</a:t>
            </a:r>
            <a:endParaRPr lang="pt-BR" dirty="0" smtClean="0"/>
          </a:p>
          <a:p>
            <a:pPr lvl="2"/>
            <a:r>
              <a:rPr lang="pt-BR" dirty="0" err="1" smtClean="0"/>
              <a:t>AgmCoreModule</a:t>
            </a:r>
            <a:endParaRPr lang="pt-BR" dirty="0" smtClean="0"/>
          </a:p>
          <a:p>
            <a:pPr lvl="2"/>
            <a:r>
              <a:rPr lang="pt-BR" dirty="0" err="1" smtClean="0"/>
              <a:t>IonicStorage</a:t>
            </a:r>
            <a:endParaRPr lang="pt-BR" dirty="0" smtClean="0"/>
          </a:p>
          <a:p>
            <a:pPr lvl="2"/>
            <a:r>
              <a:rPr lang="pt-BR" dirty="0" err="1" smtClean="0"/>
              <a:t>GaugesModule</a:t>
            </a:r>
            <a:endParaRPr lang="pt-BR" dirty="0" smtClean="0"/>
          </a:p>
        </p:txBody>
      </p:sp>
    </p:spTree>
    <p:extLst>
      <p:ext uri="{BB962C8B-B14F-4D97-AF65-F5344CB8AC3E}">
        <p14:creationId xmlns:p14="http://schemas.microsoft.com/office/powerpoint/2010/main" val="1183443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Sobre o Autor</a:t>
            </a:r>
          </a:p>
        </p:txBody>
      </p:sp>
      <p:pic>
        <p:nvPicPr>
          <p:cNvPr id="3074" name="Picture 2" descr="Resultado de imagem para hbsis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90688"/>
            <a:ext cx="3816350" cy="1547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Resultado de imagem para Sesi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8508" y="1184709"/>
            <a:ext cx="4995292" cy="2559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Imagem relacionad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42398"/>
            <a:ext cx="5788597" cy="4341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2154" y="3983916"/>
            <a:ext cx="4362107" cy="1645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406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 smtClean="0"/>
              <a:t>Instalação no veículo e utilização</a:t>
            </a:r>
            <a:endParaRPr lang="pt-BR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48525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Hardware Instalado</a:t>
            </a:r>
            <a:endParaRPr lang="pt-BR" b="1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9400" y="1404362"/>
            <a:ext cx="9093200" cy="545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691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Aplicativo Mobile</a:t>
            </a:r>
            <a:endParaRPr lang="pt-BR" b="1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0128" y="1221127"/>
            <a:ext cx="3791743" cy="5636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169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 smtClean="0"/>
              <a:t>Vídeo e Demonstração</a:t>
            </a:r>
            <a:endParaRPr lang="pt-BR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29239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b="1" dirty="0" smtClean="0"/>
              <a:t>Análise dos Resultados</a:t>
            </a:r>
            <a:endParaRPr lang="pt-BR" b="1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4387377" y="3509963"/>
            <a:ext cx="3417245" cy="1852869"/>
          </a:xfrm>
        </p:spPr>
        <p:txBody>
          <a:bodyPr>
            <a:noAutofit/>
          </a:bodyPr>
          <a:lstStyle/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pt-BR" sz="1700" dirty="0" smtClean="0"/>
              <a:t>Testes </a:t>
            </a:r>
            <a:r>
              <a:rPr lang="pt-BR" sz="1700" dirty="0" smtClean="0"/>
              <a:t>Em Veículos</a:t>
            </a:r>
          </a:p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pt-BR" sz="1700" dirty="0" smtClean="0"/>
              <a:t>Experimentos De Falhas DTC</a:t>
            </a:r>
          </a:p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pt-BR" sz="1700" dirty="0" smtClean="0"/>
              <a:t>Valor do Projeto</a:t>
            </a:r>
            <a:endParaRPr lang="pt-BR" sz="1700" dirty="0"/>
          </a:p>
        </p:txBody>
      </p:sp>
    </p:spTree>
    <p:extLst>
      <p:ext uri="{BB962C8B-B14F-4D97-AF65-F5344CB8AC3E}">
        <p14:creationId xmlns:p14="http://schemas.microsoft.com/office/powerpoint/2010/main" val="1503462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Testes Em Veículos</a:t>
            </a:r>
            <a:endParaRPr lang="pt-BR" b="1" dirty="0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362" y="1690688"/>
            <a:ext cx="10963275" cy="3571875"/>
          </a:xfrm>
          <a:prstGeom prst="rect">
            <a:avLst/>
          </a:prstGeom>
        </p:spPr>
      </p:pic>
      <p:sp>
        <p:nvSpPr>
          <p:cNvPr id="3" name="Retângulo 2"/>
          <p:cNvSpPr/>
          <p:nvPr/>
        </p:nvSpPr>
        <p:spPr>
          <a:xfrm>
            <a:off x="838200" y="6403460"/>
            <a:ext cx="55971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* Dados baseados em uma leitura completa dos sensores </a:t>
            </a:r>
          </a:p>
        </p:txBody>
      </p:sp>
      <p:sp>
        <p:nvSpPr>
          <p:cNvPr id="6" name="CaixaDeTexto 5"/>
          <p:cNvSpPr txBox="1"/>
          <p:nvPr/>
        </p:nvSpPr>
        <p:spPr>
          <a:xfrm>
            <a:off x="11224858" y="2164195"/>
            <a:ext cx="3898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 smtClean="0"/>
              <a:t>*</a:t>
            </a:r>
            <a:endParaRPr lang="pt-BR" sz="3200" b="1" dirty="0"/>
          </a:p>
        </p:txBody>
      </p:sp>
    </p:spTree>
    <p:extLst>
      <p:ext uri="{BB962C8B-B14F-4D97-AF65-F5344CB8AC3E}">
        <p14:creationId xmlns:p14="http://schemas.microsoft.com/office/powerpoint/2010/main" val="450185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Experimentos De Falhas DTC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650875"/>
          </a:xfrm>
        </p:spPr>
        <p:txBody>
          <a:bodyPr/>
          <a:lstStyle/>
          <a:p>
            <a:r>
              <a:rPr lang="pt-BR" dirty="0" smtClean="0"/>
              <a:t>Recuperar códigos DTC</a:t>
            </a:r>
          </a:p>
          <a:p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341563"/>
            <a:ext cx="6762750" cy="41433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3350" y="2808288"/>
            <a:ext cx="4200525" cy="32099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90964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Experimentos De Falhas DTC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700" y="2170112"/>
            <a:ext cx="3190875" cy="46672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195512"/>
            <a:ext cx="4867275" cy="17049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690688"/>
            <a:ext cx="5257800" cy="650875"/>
          </a:xfrm>
        </p:spPr>
        <p:txBody>
          <a:bodyPr/>
          <a:lstStyle/>
          <a:p>
            <a:r>
              <a:rPr lang="pt-BR" dirty="0" smtClean="0"/>
              <a:t>Tela do Aplicativo</a:t>
            </a:r>
            <a:endParaRPr lang="pt-BR" dirty="0"/>
          </a:p>
        </p:txBody>
      </p:sp>
      <p:sp>
        <p:nvSpPr>
          <p:cNvPr id="8" name="Espaço Reservado para Conteúdo 2"/>
          <p:cNvSpPr txBox="1">
            <a:spLocks/>
          </p:cNvSpPr>
          <p:nvPr/>
        </p:nvSpPr>
        <p:spPr>
          <a:xfrm>
            <a:off x="5900738" y="1690687"/>
            <a:ext cx="5257800" cy="6508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 smtClean="0"/>
              <a:t>Notificações Recebidas</a:t>
            </a:r>
            <a:endParaRPr lang="pt-BR" dirty="0"/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9" y="4405311"/>
            <a:ext cx="4867275" cy="16764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7877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Valor Do Projeto</a:t>
            </a:r>
            <a:endParaRPr lang="pt-BR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2272" y="1342298"/>
            <a:ext cx="8978525" cy="5515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563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b="1" dirty="0" smtClean="0"/>
              <a:t>Conclusões e Sugestões</a:t>
            </a:r>
            <a:endParaRPr lang="pt-BR" b="1" dirty="0"/>
          </a:p>
        </p:txBody>
      </p:sp>
    </p:spTree>
    <p:extLst>
      <p:ext uri="{BB962C8B-B14F-4D97-AF65-F5344CB8AC3E}">
        <p14:creationId xmlns:p14="http://schemas.microsoft.com/office/powerpoint/2010/main" val="1313630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Principais Clientes</a:t>
            </a:r>
            <a:endParaRPr lang="pt-BR" dirty="0"/>
          </a:p>
        </p:txBody>
      </p:sp>
      <p:pic>
        <p:nvPicPr>
          <p:cNvPr id="4098" name="Picture 2" descr="Resultado de imagem para ibm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4875" y="1939729"/>
            <a:ext cx="2882250" cy="115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Resultado de imagem para ambev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1122" y="4678492"/>
            <a:ext cx="3575549" cy="895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Resultado de imagem para souza cruz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830" y="1794316"/>
            <a:ext cx="1799784" cy="1799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Resultado de imagem para sear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9199" y="2087143"/>
            <a:ext cx="2290169" cy="1534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Resultado de imagem para Sc saud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4474" y="4312183"/>
            <a:ext cx="3805817" cy="1628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1186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Melhorias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Utilizar a distância entre o veículo e smartphone para notificar possíveis furtos</a:t>
            </a:r>
          </a:p>
          <a:p>
            <a:r>
              <a:rPr lang="pt-BR" dirty="0" smtClean="0"/>
              <a:t>Alterar a potência do motor por meio do modo de diagnóstico 0x08</a:t>
            </a:r>
          </a:p>
          <a:p>
            <a:r>
              <a:rPr lang="pt-BR" dirty="0" smtClean="0"/>
              <a:t>Cortar o combustível no caso de furto</a:t>
            </a:r>
          </a:p>
          <a:p>
            <a:r>
              <a:rPr lang="pt-BR" dirty="0" smtClean="0"/>
              <a:t>Utilizar o módulo </a:t>
            </a:r>
            <a:r>
              <a:rPr lang="pt-BR" dirty="0" err="1" smtClean="0"/>
              <a:t>Pi</a:t>
            </a:r>
            <a:r>
              <a:rPr lang="pt-BR" dirty="0" smtClean="0"/>
              <a:t> </a:t>
            </a:r>
            <a:r>
              <a:rPr lang="pt-BR" dirty="0" err="1" smtClean="0"/>
              <a:t>Noir</a:t>
            </a:r>
            <a:r>
              <a:rPr lang="pt-BR" dirty="0" smtClean="0"/>
              <a:t> </a:t>
            </a:r>
            <a:r>
              <a:rPr lang="pt-BR" dirty="0" err="1" smtClean="0"/>
              <a:t>Camera</a:t>
            </a:r>
            <a:r>
              <a:rPr lang="pt-BR" dirty="0" smtClean="0"/>
              <a:t> para imagens noturnas</a:t>
            </a:r>
          </a:p>
          <a:p>
            <a:r>
              <a:rPr lang="pt-BR" dirty="0" smtClean="0"/>
              <a:t>Fazer uso de Inteligência Artificial para detectar manutenções e avarias</a:t>
            </a:r>
          </a:p>
          <a:p>
            <a:r>
              <a:rPr lang="pt-BR" dirty="0" smtClean="0"/>
              <a:t>Expandir a aplicação para atender veículos pesados como caminhões e ônibus pelo padrão </a:t>
            </a:r>
            <a:r>
              <a:rPr lang="pt-BR" dirty="0" err="1" smtClean="0"/>
              <a:t>Fleet</a:t>
            </a:r>
            <a:r>
              <a:rPr lang="pt-BR" dirty="0" smtClean="0"/>
              <a:t> Management System (FMS)</a:t>
            </a:r>
          </a:p>
        </p:txBody>
      </p:sp>
    </p:spTree>
    <p:extLst>
      <p:ext uri="{BB962C8B-B14F-4D97-AF65-F5344CB8AC3E}">
        <p14:creationId xmlns:p14="http://schemas.microsoft.com/office/powerpoint/2010/main" val="1652662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MUITO OBRIGADO A TODOS!</a:t>
            </a:r>
            <a:endParaRPr lang="pt-BR" dirty="0"/>
          </a:p>
        </p:txBody>
      </p:sp>
      <p:sp>
        <p:nvSpPr>
          <p:cNvPr id="4" name="Retângulo 3"/>
          <p:cNvSpPr/>
          <p:nvPr/>
        </p:nvSpPr>
        <p:spPr>
          <a:xfrm>
            <a:off x="4208417" y="2409145"/>
            <a:ext cx="38481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100" dirty="0" smtClean="0"/>
              <a:t>Maicon Machado Gerardi da Silva</a:t>
            </a:r>
          </a:p>
          <a:p>
            <a:r>
              <a:rPr lang="pt-BR" sz="2100" dirty="0" smtClean="0"/>
              <a:t>maicon.gerardi@gmail.com</a:t>
            </a:r>
          </a:p>
          <a:p>
            <a:r>
              <a:rPr lang="pt-BR" sz="2100" dirty="0" err="1" smtClean="0"/>
              <a:t>maiconn</a:t>
            </a:r>
            <a:endParaRPr lang="pt-BR" sz="2100" dirty="0" smtClean="0"/>
          </a:p>
          <a:p>
            <a:r>
              <a:rPr lang="pt-BR" sz="2100" dirty="0" smtClean="0"/>
              <a:t>Maicon Gerardi</a:t>
            </a:r>
            <a:endParaRPr lang="pt-BR" sz="2100" dirty="0"/>
          </a:p>
        </p:txBody>
      </p:sp>
      <p:pic>
        <p:nvPicPr>
          <p:cNvPr id="5" name="Picture 4" descr="Resultado de imagem para email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2102" y="2792332"/>
            <a:ext cx="359194" cy="259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2" descr="Resultado de imagem para facebook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5319" y="3432607"/>
            <a:ext cx="303098" cy="303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32" descr="Resultado de imagem para github circle ic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306" y="3130078"/>
            <a:ext cx="261303" cy="261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tângulo 7"/>
          <p:cNvSpPr/>
          <p:nvPr/>
        </p:nvSpPr>
        <p:spPr>
          <a:xfrm>
            <a:off x="1145175" y="4895784"/>
            <a:ext cx="998002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3200" dirty="0" smtClean="0"/>
              <a:t>Link da Apresentação: </a:t>
            </a:r>
            <a:r>
              <a:rPr lang="pt-BR" sz="3200" dirty="0" smtClean="0">
                <a:hlinkClick r:id="rId5"/>
              </a:rPr>
              <a:t>https</a:t>
            </a:r>
            <a:r>
              <a:rPr lang="pt-BR" sz="3200" dirty="0">
                <a:hlinkClick r:id="rId5"/>
              </a:rPr>
              <a:t>://</a:t>
            </a:r>
            <a:r>
              <a:rPr lang="pt-BR" sz="3200" dirty="0" smtClean="0">
                <a:hlinkClick r:id="rId5"/>
              </a:rPr>
              <a:t>github.com/maiconn/tcc</a:t>
            </a:r>
            <a:r>
              <a:rPr lang="pt-BR" sz="3200" dirty="0" smtClean="0"/>
              <a:t> </a:t>
            </a:r>
            <a:endParaRPr lang="pt-BR" sz="3200" dirty="0"/>
          </a:p>
        </p:txBody>
      </p:sp>
    </p:spTree>
    <p:extLst>
      <p:ext uri="{BB962C8B-B14F-4D97-AF65-F5344CB8AC3E}">
        <p14:creationId xmlns:p14="http://schemas.microsoft.com/office/powerpoint/2010/main" val="3172363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92150" y="365125"/>
            <a:ext cx="10807700" cy="1325563"/>
          </a:xfrm>
        </p:spPr>
        <p:txBody>
          <a:bodyPr/>
          <a:lstStyle/>
          <a:p>
            <a:r>
              <a:rPr lang="pt-BR" dirty="0" smtClean="0"/>
              <a:t>O que é essa aplicação?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452562"/>
            <a:ext cx="10515600" cy="4351338"/>
          </a:xfrm>
        </p:spPr>
        <p:txBody>
          <a:bodyPr/>
          <a:lstStyle/>
          <a:p>
            <a:pPr marL="0" indent="0" algn="ctr">
              <a:buNone/>
            </a:pPr>
            <a:r>
              <a:rPr lang="pt-BR" sz="3200" b="1" dirty="0" smtClean="0">
                <a:ln w="222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latin typeface="Franklin Gothic Demi Cond" panose="020B0706030402020204" pitchFamily="34" charset="0"/>
              </a:rPr>
              <a:t>APLICAÇÃO </a:t>
            </a:r>
            <a:r>
              <a:rPr lang="pt-BR" sz="3200" b="1" dirty="0">
                <a:ln w="222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latin typeface="Franklin Gothic Demi Cond" panose="020B0706030402020204" pitchFamily="34" charset="0"/>
              </a:rPr>
              <a:t>PARA MONITORAMENTO VEICULAR EM TEMPO </a:t>
            </a:r>
            <a:r>
              <a:rPr lang="pt-BR" sz="3200" b="1" dirty="0" smtClean="0">
                <a:ln w="222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latin typeface="Franklin Gothic Demi Cond" panose="020B0706030402020204" pitchFamily="34" charset="0"/>
              </a:rPr>
              <a:t>REAL</a:t>
            </a:r>
          </a:p>
          <a:p>
            <a:pPr marL="0" indent="0">
              <a:buNone/>
            </a:pPr>
            <a:endParaRPr lang="pt-BR" b="1" dirty="0">
              <a:ln w="22225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latin typeface="Franklin Gothic Demi Cond" panose="020B0706030402020204" pitchFamily="34" charset="0"/>
            </a:endParaRPr>
          </a:p>
          <a:p>
            <a:pPr marL="0" indent="0">
              <a:buNone/>
            </a:pPr>
            <a:endParaRPr lang="pt-BR" dirty="0" smtClean="0"/>
          </a:p>
        </p:txBody>
      </p:sp>
    </p:spTree>
    <p:extLst>
      <p:ext uri="{BB962C8B-B14F-4D97-AF65-F5344CB8AC3E}">
        <p14:creationId xmlns:p14="http://schemas.microsoft.com/office/powerpoint/2010/main" val="3927442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92150" y="365125"/>
            <a:ext cx="10807700" cy="1325563"/>
          </a:xfrm>
        </p:spPr>
        <p:txBody>
          <a:bodyPr/>
          <a:lstStyle/>
          <a:p>
            <a:r>
              <a:rPr lang="pt-BR" dirty="0" smtClean="0"/>
              <a:t>O que é essa aplicação?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452562"/>
            <a:ext cx="10515600" cy="4351338"/>
          </a:xfrm>
        </p:spPr>
        <p:txBody>
          <a:bodyPr/>
          <a:lstStyle/>
          <a:p>
            <a:pPr marL="0" indent="0" algn="ctr">
              <a:buNone/>
            </a:pPr>
            <a:r>
              <a:rPr lang="pt-BR" sz="3200" b="1" dirty="0" smtClean="0">
                <a:ln w="222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latin typeface="Franklin Gothic Demi Cond" panose="020B0706030402020204" pitchFamily="34" charset="0"/>
              </a:rPr>
              <a:t>APLICAÇÃO </a:t>
            </a:r>
            <a:r>
              <a:rPr lang="pt-BR" sz="3200" b="1" dirty="0">
                <a:ln w="222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latin typeface="Franklin Gothic Demi Cond" panose="020B0706030402020204" pitchFamily="34" charset="0"/>
              </a:rPr>
              <a:t>PARA MONITORAMENTO VEICULAR EM TEMPO </a:t>
            </a:r>
            <a:r>
              <a:rPr lang="pt-BR" sz="3200" b="1" dirty="0" smtClean="0">
                <a:ln w="222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latin typeface="Franklin Gothic Demi Cond" panose="020B0706030402020204" pitchFamily="34" charset="0"/>
              </a:rPr>
              <a:t>REAL</a:t>
            </a:r>
          </a:p>
          <a:p>
            <a:pPr marL="0" indent="0">
              <a:buNone/>
            </a:pPr>
            <a:endParaRPr lang="pt-BR" b="1" dirty="0">
              <a:ln w="22225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latin typeface="Franklin Gothic Demi Cond" panose="020B0706030402020204" pitchFamily="34" charset="0"/>
            </a:endParaRPr>
          </a:p>
          <a:p>
            <a:pPr marL="0" indent="0">
              <a:buNone/>
            </a:pPr>
            <a:endParaRPr lang="pt-BR" dirty="0" smtClean="0"/>
          </a:p>
        </p:txBody>
      </p:sp>
      <p:sp>
        <p:nvSpPr>
          <p:cNvPr id="6" name="Retângulo 5"/>
          <p:cNvSpPr/>
          <p:nvPr/>
        </p:nvSpPr>
        <p:spPr>
          <a:xfrm>
            <a:off x="713971" y="2260600"/>
            <a:ext cx="2882900" cy="21082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Sistema de informação</a:t>
            </a:r>
            <a:endParaRPr lang="pt-BR" dirty="0"/>
          </a:p>
          <a:p>
            <a:pPr algn="ctr"/>
            <a:endParaRPr lang="pt-BR" dirty="0" smtClean="0"/>
          </a:p>
          <a:p>
            <a:pPr algn="ctr"/>
            <a:endParaRPr lang="pt-BR" dirty="0"/>
          </a:p>
          <a:p>
            <a:pPr algn="ctr"/>
            <a:endParaRPr lang="pt-BR" dirty="0" smtClean="0"/>
          </a:p>
          <a:p>
            <a:pPr algn="ctr"/>
            <a:endParaRPr lang="pt-BR" dirty="0"/>
          </a:p>
          <a:p>
            <a:pPr algn="ctr"/>
            <a:endParaRPr lang="pt-BR" dirty="0" smtClean="0"/>
          </a:p>
        </p:txBody>
      </p:sp>
      <p:pic>
        <p:nvPicPr>
          <p:cNvPr id="5130" name="Picture 10" descr="Imagem relacionad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6876" y="2837457"/>
            <a:ext cx="1937090" cy="1458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tângulo 15"/>
          <p:cNvSpPr/>
          <p:nvPr/>
        </p:nvSpPr>
        <p:spPr>
          <a:xfrm>
            <a:off x="713971" y="4601169"/>
            <a:ext cx="2882900" cy="21082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Hardware</a:t>
            </a:r>
            <a:endParaRPr lang="pt-BR" dirty="0"/>
          </a:p>
          <a:p>
            <a:pPr algn="ctr"/>
            <a:endParaRPr lang="pt-BR" dirty="0" smtClean="0"/>
          </a:p>
          <a:p>
            <a:pPr algn="ctr"/>
            <a:endParaRPr lang="pt-BR" dirty="0"/>
          </a:p>
          <a:p>
            <a:pPr algn="ctr"/>
            <a:endParaRPr lang="pt-BR" dirty="0" smtClean="0"/>
          </a:p>
          <a:p>
            <a:pPr algn="ctr"/>
            <a:endParaRPr lang="pt-BR" dirty="0"/>
          </a:p>
          <a:p>
            <a:pPr algn="ctr"/>
            <a:endParaRPr lang="pt-BR" dirty="0" smtClean="0"/>
          </a:p>
        </p:txBody>
      </p:sp>
      <p:pic>
        <p:nvPicPr>
          <p:cNvPr id="5136" name="Picture 16" descr="Resultado de imagem para hardwar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625" y="5043088"/>
            <a:ext cx="2071592" cy="166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ruz 7"/>
          <p:cNvSpPr/>
          <p:nvPr/>
        </p:nvSpPr>
        <p:spPr>
          <a:xfrm>
            <a:off x="1817496" y="4211040"/>
            <a:ext cx="675849" cy="634602"/>
          </a:xfrm>
          <a:prstGeom prst="plus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0" name="Conector reto 19"/>
          <p:cNvCxnSpPr/>
          <p:nvPr/>
        </p:nvCxnSpPr>
        <p:spPr>
          <a:xfrm>
            <a:off x="1295400" y="1968500"/>
            <a:ext cx="156518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ector de seta reta 38"/>
          <p:cNvCxnSpPr/>
          <p:nvPr/>
        </p:nvCxnSpPr>
        <p:spPr>
          <a:xfrm>
            <a:off x="2105025" y="1981200"/>
            <a:ext cx="3175" cy="26402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5108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92150" y="365125"/>
            <a:ext cx="10807700" cy="1325563"/>
          </a:xfrm>
        </p:spPr>
        <p:txBody>
          <a:bodyPr/>
          <a:lstStyle/>
          <a:p>
            <a:r>
              <a:rPr lang="pt-BR" dirty="0" smtClean="0"/>
              <a:t>O que é essa aplicação?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452562"/>
            <a:ext cx="10515600" cy="4351338"/>
          </a:xfrm>
        </p:spPr>
        <p:txBody>
          <a:bodyPr/>
          <a:lstStyle/>
          <a:p>
            <a:pPr marL="0" indent="0" algn="ctr">
              <a:buNone/>
            </a:pPr>
            <a:r>
              <a:rPr lang="pt-BR" sz="3200" b="1" dirty="0" smtClean="0">
                <a:ln w="222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latin typeface="Franklin Gothic Demi Cond" panose="020B0706030402020204" pitchFamily="34" charset="0"/>
              </a:rPr>
              <a:t>APLICAÇÃO </a:t>
            </a:r>
            <a:r>
              <a:rPr lang="pt-BR" sz="3200" b="1" dirty="0">
                <a:ln w="222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latin typeface="Franklin Gothic Demi Cond" panose="020B0706030402020204" pitchFamily="34" charset="0"/>
              </a:rPr>
              <a:t>PARA MONITORAMENTO VEICULAR EM TEMPO </a:t>
            </a:r>
            <a:r>
              <a:rPr lang="pt-BR" sz="3200" b="1" dirty="0" smtClean="0">
                <a:ln w="222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latin typeface="Franklin Gothic Demi Cond" panose="020B0706030402020204" pitchFamily="34" charset="0"/>
              </a:rPr>
              <a:t>REAL</a:t>
            </a:r>
          </a:p>
          <a:p>
            <a:pPr marL="0" indent="0">
              <a:buNone/>
            </a:pPr>
            <a:endParaRPr lang="pt-BR" b="1" dirty="0">
              <a:ln w="22225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latin typeface="Franklin Gothic Demi Cond" panose="020B0706030402020204" pitchFamily="34" charset="0"/>
            </a:endParaRPr>
          </a:p>
          <a:p>
            <a:pPr marL="0" indent="0">
              <a:buNone/>
            </a:pPr>
            <a:endParaRPr lang="pt-BR" dirty="0" smtClean="0"/>
          </a:p>
        </p:txBody>
      </p:sp>
      <p:sp>
        <p:nvSpPr>
          <p:cNvPr id="6" name="Retângulo 5"/>
          <p:cNvSpPr/>
          <p:nvPr/>
        </p:nvSpPr>
        <p:spPr>
          <a:xfrm>
            <a:off x="713971" y="2260600"/>
            <a:ext cx="2882900" cy="21082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Sistema de informação</a:t>
            </a:r>
            <a:endParaRPr lang="pt-BR" dirty="0"/>
          </a:p>
          <a:p>
            <a:pPr algn="ctr"/>
            <a:endParaRPr lang="pt-BR" dirty="0" smtClean="0"/>
          </a:p>
          <a:p>
            <a:pPr algn="ctr"/>
            <a:endParaRPr lang="pt-BR" dirty="0"/>
          </a:p>
          <a:p>
            <a:pPr algn="ctr"/>
            <a:endParaRPr lang="pt-BR" dirty="0" smtClean="0"/>
          </a:p>
          <a:p>
            <a:pPr algn="ctr"/>
            <a:endParaRPr lang="pt-BR" dirty="0"/>
          </a:p>
          <a:p>
            <a:pPr algn="ctr"/>
            <a:endParaRPr lang="pt-BR" dirty="0" smtClean="0"/>
          </a:p>
        </p:txBody>
      </p:sp>
      <p:pic>
        <p:nvPicPr>
          <p:cNvPr id="5130" name="Picture 10" descr="Imagem relacionad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6876" y="2837457"/>
            <a:ext cx="1937090" cy="1458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tângulo 11"/>
          <p:cNvSpPr/>
          <p:nvPr/>
        </p:nvSpPr>
        <p:spPr>
          <a:xfrm>
            <a:off x="4462934" y="2390870"/>
            <a:ext cx="3420370" cy="245268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Leitura de sensores, localização e obter imagens do veículo</a:t>
            </a:r>
          </a:p>
          <a:p>
            <a:pPr algn="ctr"/>
            <a:endParaRPr lang="pt-BR" dirty="0" smtClean="0"/>
          </a:p>
          <a:p>
            <a:pPr algn="ctr"/>
            <a:endParaRPr lang="pt-BR" dirty="0"/>
          </a:p>
          <a:p>
            <a:pPr algn="ctr"/>
            <a:endParaRPr lang="pt-BR" dirty="0" smtClean="0"/>
          </a:p>
          <a:p>
            <a:pPr algn="ctr"/>
            <a:endParaRPr lang="pt-BR" dirty="0"/>
          </a:p>
          <a:p>
            <a:pPr algn="ctr"/>
            <a:endParaRPr lang="pt-BR" dirty="0" smtClean="0"/>
          </a:p>
        </p:txBody>
      </p:sp>
      <p:sp>
        <p:nvSpPr>
          <p:cNvPr id="16" name="Retângulo 15"/>
          <p:cNvSpPr/>
          <p:nvPr/>
        </p:nvSpPr>
        <p:spPr>
          <a:xfrm>
            <a:off x="713971" y="4601169"/>
            <a:ext cx="2882900" cy="21082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Hardware</a:t>
            </a:r>
            <a:endParaRPr lang="pt-BR" dirty="0"/>
          </a:p>
          <a:p>
            <a:pPr algn="ctr"/>
            <a:endParaRPr lang="pt-BR" dirty="0" smtClean="0"/>
          </a:p>
          <a:p>
            <a:pPr algn="ctr"/>
            <a:endParaRPr lang="pt-BR" dirty="0"/>
          </a:p>
          <a:p>
            <a:pPr algn="ctr"/>
            <a:endParaRPr lang="pt-BR" dirty="0" smtClean="0"/>
          </a:p>
          <a:p>
            <a:pPr algn="ctr"/>
            <a:endParaRPr lang="pt-BR" dirty="0"/>
          </a:p>
          <a:p>
            <a:pPr algn="ctr"/>
            <a:endParaRPr lang="pt-BR" dirty="0" smtClean="0"/>
          </a:p>
        </p:txBody>
      </p:sp>
      <p:pic>
        <p:nvPicPr>
          <p:cNvPr id="5136" name="Picture 16" descr="Resultado de imagem para hardwar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625" y="5043088"/>
            <a:ext cx="2071592" cy="166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8" name="Picture 18" descr="Resultado de imagem para car monitori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4360" y="3245790"/>
            <a:ext cx="3320400" cy="1587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ruz 7"/>
          <p:cNvSpPr/>
          <p:nvPr/>
        </p:nvSpPr>
        <p:spPr>
          <a:xfrm>
            <a:off x="1817496" y="4211040"/>
            <a:ext cx="675849" cy="634602"/>
          </a:xfrm>
          <a:prstGeom prst="plus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0" name="Conector reto 19"/>
          <p:cNvCxnSpPr/>
          <p:nvPr/>
        </p:nvCxnSpPr>
        <p:spPr>
          <a:xfrm>
            <a:off x="1295400" y="1968500"/>
            <a:ext cx="156518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de seta reta 22"/>
          <p:cNvCxnSpPr/>
          <p:nvPr/>
        </p:nvCxnSpPr>
        <p:spPr>
          <a:xfrm>
            <a:off x="6175375" y="1981199"/>
            <a:ext cx="0" cy="3937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to 25"/>
          <p:cNvCxnSpPr/>
          <p:nvPr/>
        </p:nvCxnSpPr>
        <p:spPr>
          <a:xfrm>
            <a:off x="4174827" y="1981200"/>
            <a:ext cx="397792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ector de seta reta 38"/>
          <p:cNvCxnSpPr/>
          <p:nvPr/>
        </p:nvCxnSpPr>
        <p:spPr>
          <a:xfrm>
            <a:off x="2105025" y="1981200"/>
            <a:ext cx="3175" cy="26402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7698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92150" y="365125"/>
            <a:ext cx="10807700" cy="1325563"/>
          </a:xfrm>
        </p:spPr>
        <p:txBody>
          <a:bodyPr/>
          <a:lstStyle/>
          <a:p>
            <a:r>
              <a:rPr lang="pt-BR" dirty="0" smtClean="0"/>
              <a:t>O que é essa aplicação?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452562"/>
            <a:ext cx="10515600" cy="4351338"/>
          </a:xfrm>
        </p:spPr>
        <p:txBody>
          <a:bodyPr/>
          <a:lstStyle/>
          <a:p>
            <a:pPr marL="0" indent="0" algn="ctr">
              <a:buNone/>
            </a:pPr>
            <a:r>
              <a:rPr lang="pt-BR" sz="3200" b="1" dirty="0" smtClean="0">
                <a:ln w="222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latin typeface="Franklin Gothic Demi Cond" panose="020B0706030402020204" pitchFamily="34" charset="0"/>
              </a:rPr>
              <a:t>APLICAÇÃO </a:t>
            </a:r>
            <a:r>
              <a:rPr lang="pt-BR" sz="3200" b="1" dirty="0">
                <a:ln w="222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latin typeface="Franklin Gothic Demi Cond" panose="020B0706030402020204" pitchFamily="34" charset="0"/>
              </a:rPr>
              <a:t>PARA MONITORAMENTO VEICULAR EM TEMPO </a:t>
            </a:r>
            <a:r>
              <a:rPr lang="pt-BR" sz="3200" b="1" dirty="0" smtClean="0">
                <a:ln w="222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latin typeface="Franklin Gothic Demi Cond" panose="020B0706030402020204" pitchFamily="34" charset="0"/>
              </a:rPr>
              <a:t>REAL</a:t>
            </a:r>
          </a:p>
          <a:p>
            <a:pPr marL="0" indent="0">
              <a:buNone/>
            </a:pPr>
            <a:endParaRPr lang="pt-BR" b="1" dirty="0">
              <a:ln w="22225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latin typeface="Franklin Gothic Demi Cond" panose="020B0706030402020204" pitchFamily="34" charset="0"/>
            </a:endParaRPr>
          </a:p>
          <a:p>
            <a:pPr marL="0" indent="0">
              <a:buNone/>
            </a:pPr>
            <a:endParaRPr lang="pt-BR" dirty="0" smtClean="0"/>
          </a:p>
        </p:txBody>
      </p:sp>
      <p:sp>
        <p:nvSpPr>
          <p:cNvPr id="6" name="Retângulo 5"/>
          <p:cNvSpPr/>
          <p:nvPr/>
        </p:nvSpPr>
        <p:spPr>
          <a:xfrm>
            <a:off x="713971" y="2260600"/>
            <a:ext cx="2882900" cy="21082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Sistema de informação</a:t>
            </a:r>
            <a:endParaRPr lang="pt-BR" dirty="0"/>
          </a:p>
          <a:p>
            <a:pPr algn="ctr"/>
            <a:endParaRPr lang="pt-BR" dirty="0" smtClean="0"/>
          </a:p>
          <a:p>
            <a:pPr algn="ctr"/>
            <a:endParaRPr lang="pt-BR" dirty="0"/>
          </a:p>
          <a:p>
            <a:pPr algn="ctr"/>
            <a:endParaRPr lang="pt-BR" dirty="0" smtClean="0"/>
          </a:p>
          <a:p>
            <a:pPr algn="ctr"/>
            <a:endParaRPr lang="pt-BR" dirty="0"/>
          </a:p>
          <a:p>
            <a:pPr algn="ctr"/>
            <a:endParaRPr lang="pt-BR" dirty="0" smtClean="0"/>
          </a:p>
        </p:txBody>
      </p:sp>
      <p:pic>
        <p:nvPicPr>
          <p:cNvPr id="5130" name="Picture 10" descr="Imagem relacionad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6876" y="2837457"/>
            <a:ext cx="1937090" cy="1458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tângulo 11"/>
          <p:cNvSpPr/>
          <p:nvPr/>
        </p:nvSpPr>
        <p:spPr>
          <a:xfrm>
            <a:off x="4465190" y="2392954"/>
            <a:ext cx="3420370" cy="245268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Leitura de sensores, localização e obter imagens do veículo</a:t>
            </a:r>
            <a:endParaRPr lang="pt-BR" dirty="0"/>
          </a:p>
          <a:p>
            <a:pPr algn="ctr"/>
            <a:endParaRPr lang="pt-BR" dirty="0" smtClean="0"/>
          </a:p>
          <a:p>
            <a:pPr algn="ctr"/>
            <a:endParaRPr lang="pt-BR" dirty="0"/>
          </a:p>
          <a:p>
            <a:pPr algn="ctr"/>
            <a:endParaRPr lang="pt-BR" dirty="0" smtClean="0"/>
          </a:p>
          <a:p>
            <a:pPr algn="ctr"/>
            <a:endParaRPr lang="pt-BR" dirty="0"/>
          </a:p>
          <a:p>
            <a:pPr algn="ctr"/>
            <a:endParaRPr lang="pt-BR" dirty="0" smtClean="0"/>
          </a:p>
        </p:txBody>
      </p:sp>
      <p:sp>
        <p:nvSpPr>
          <p:cNvPr id="13" name="Retângulo 12"/>
          <p:cNvSpPr/>
          <p:nvPr/>
        </p:nvSpPr>
        <p:spPr>
          <a:xfrm>
            <a:off x="8595129" y="2421819"/>
            <a:ext cx="2882900" cy="21082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Internet</a:t>
            </a:r>
            <a:endParaRPr lang="pt-BR" dirty="0"/>
          </a:p>
          <a:p>
            <a:pPr algn="ctr"/>
            <a:endParaRPr lang="pt-BR" dirty="0" smtClean="0"/>
          </a:p>
          <a:p>
            <a:pPr algn="ctr"/>
            <a:endParaRPr lang="pt-BR" dirty="0"/>
          </a:p>
          <a:p>
            <a:pPr algn="ctr"/>
            <a:endParaRPr lang="pt-BR" dirty="0" smtClean="0"/>
          </a:p>
          <a:p>
            <a:pPr algn="ctr"/>
            <a:endParaRPr lang="pt-BR" dirty="0"/>
          </a:p>
          <a:p>
            <a:pPr algn="ctr"/>
            <a:endParaRPr lang="pt-BR" dirty="0" smtClean="0"/>
          </a:p>
        </p:txBody>
      </p:sp>
      <p:pic>
        <p:nvPicPr>
          <p:cNvPr id="5134" name="Picture 14" descr="Resultado de imagem para internet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6282" y="3307842"/>
            <a:ext cx="2851747" cy="1222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tângulo 15"/>
          <p:cNvSpPr/>
          <p:nvPr/>
        </p:nvSpPr>
        <p:spPr>
          <a:xfrm>
            <a:off x="713971" y="4601169"/>
            <a:ext cx="2882900" cy="21082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Hardware</a:t>
            </a:r>
            <a:endParaRPr lang="pt-BR" dirty="0"/>
          </a:p>
          <a:p>
            <a:pPr algn="ctr"/>
            <a:endParaRPr lang="pt-BR" dirty="0" smtClean="0"/>
          </a:p>
          <a:p>
            <a:pPr algn="ctr"/>
            <a:endParaRPr lang="pt-BR" dirty="0"/>
          </a:p>
          <a:p>
            <a:pPr algn="ctr"/>
            <a:endParaRPr lang="pt-BR" dirty="0" smtClean="0"/>
          </a:p>
          <a:p>
            <a:pPr algn="ctr"/>
            <a:endParaRPr lang="pt-BR" dirty="0"/>
          </a:p>
          <a:p>
            <a:pPr algn="ctr"/>
            <a:endParaRPr lang="pt-BR" dirty="0" smtClean="0"/>
          </a:p>
        </p:txBody>
      </p:sp>
      <p:pic>
        <p:nvPicPr>
          <p:cNvPr id="5136" name="Picture 16" descr="Resultado de imagem para hardwar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625" y="5043088"/>
            <a:ext cx="2071592" cy="166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8" name="Picture 18" descr="Resultado de imagem para car monitori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4360" y="3245790"/>
            <a:ext cx="3320400" cy="1587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ruz 7"/>
          <p:cNvSpPr/>
          <p:nvPr/>
        </p:nvSpPr>
        <p:spPr>
          <a:xfrm>
            <a:off x="1817496" y="4211040"/>
            <a:ext cx="675849" cy="634602"/>
          </a:xfrm>
          <a:prstGeom prst="plus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0" name="Conector reto 19"/>
          <p:cNvCxnSpPr/>
          <p:nvPr/>
        </p:nvCxnSpPr>
        <p:spPr>
          <a:xfrm>
            <a:off x="1295400" y="1968500"/>
            <a:ext cx="156518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de seta reta 22"/>
          <p:cNvCxnSpPr/>
          <p:nvPr/>
        </p:nvCxnSpPr>
        <p:spPr>
          <a:xfrm>
            <a:off x="6175375" y="1981199"/>
            <a:ext cx="0" cy="3937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to 25"/>
          <p:cNvCxnSpPr/>
          <p:nvPr/>
        </p:nvCxnSpPr>
        <p:spPr>
          <a:xfrm>
            <a:off x="4174827" y="1981200"/>
            <a:ext cx="397792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de seta reta 27"/>
          <p:cNvCxnSpPr/>
          <p:nvPr/>
        </p:nvCxnSpPr>
        <p:spPr>
          <a:xfrm>
            <a:off x="10005243" y="2008089"/>
            <a:ext cx="15576" cy="33248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to 29"/>
          <p:cNvCxnSpPr/>
          <p:nvPr/>
        </p:nvCxnSpPr>
        <p:spPr>
          <a:xfrm>
            <a:off x="9197034" y="1968500"/>
            <a:ext cx="161641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ector de seta reta 38"/>
          <p:cNvCxnSpPr/>
          <p:nvPr/>
        </p:nvCxnSpPr>
        <p:spPr>
          <a:xfrm>
            <a:off x="2105025" y="1981200"/>
            <a:ext cx="3175" cy="26402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5388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3708</TotalTime>
  <Words>1609</Words>
  <Application>Microsoft Office PowerPoint</Application>
  <PresentationFormat>Widescreen</PresentationFormat>
  <Paragraphs>367</Paragraphs>
  <Slides>51</Slides>
  <Notes>26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51</vt:i4>
      </vt:variant>
    </vt:vector>
  </HeadingPairs>
  <TitlesOfParts>
    <vt:vector size="58" baseType="lpstr">
      <vt:lpstr>Arial</vt:lpstr>
      <vt:lpstr>Calibri</vt:lpstr>
      <vt:lpstr>Calibri Light</vt:lpstr>
      <vt:lpstr>Franklin Gothic Demi Cond</vt:lpstr>
      <vt:lpstr>Times New Roman</vt:lpstr>
      <vt:lpstr>Wingdings</vt:lpstr>
      <vt:lpstr>Office Theme</vt:lpstr>
      <vt:lpstr>APLICAÇÃO PARA MONITORAMENTO VEICULAR EM TEMPO REAL</vt:lpstr>
      <vt:lpstr>Roteiro</vt:lpstr>
      <vt:lpstr>Sobre o Autor</vt:lpstr>
      <vt:lpstr>Sobre o Autor</vt:lpstr>
      <vt:lpstr>Principais Clientes</vt:lpstr>
      <vt:lpstr>O que é essa aplicação?</vt:lpstr>
      <vt:lpstr>O que é essa aplicação?</vt:lpstr>
      <vt:lpstr>O que é essa aplicação?</vt:lpstr>
      <vt:lpstr>O que é essa aplicação?</vt:lpstr>
      <vt:lpstr>Motivação</vt:lpstr>
      <vt:lpstr>Motivação</vt:lpstr>
      <vt:lpstr>Motivação</vt:lpstr>
      <vt:lpstr>OBD-JRP - Staroski (2016)</vt:lpstr>
      <vt:lpstr>Findcar - Baumgarten (2016)</vt:lpstr>
      <vt:lpstr>Principais Interesses</vt:lpstr>
      <vt:lpstr>Funcionalidades</vt:lpstr>
      <vt:lpstr>Funcionalidades</vt:lpstr>
      <vt:lpstr>Funcionalidades</vt:lpstr>
      <vt:lpstr>Funcionalidades</vt:lpstr>
      <vt:lpstr>Funcionalidades</vt:lpstr>
      <vt:lpstr>Arquitetura</vt:lpstr>
      <vt:lpstr>Apresentação do PowerPoint</vt:lpstr>
      <vt:lpstr>OnBoard Diagnostic (OBD)</vt:lpstr>
      <vt:lpstr>OBD1</vt:lpstr>
      <vt:lpstr>OBD2</vt:lpstr>
      <vt:lpstr>Diagnostic Trouble Code (DTC)</vt:lpstr>
      <vt:lpstr>Simuladores De Central Automotiva</vt:lpstr>
      <vt:lpstr>Apresentação do PowerPoint</vt:lpstr>
      <vt:lpstr>Adaptadores ELM327</vt:lpstr>
      <vt:lpstr>Adaptadores ELM327</vt:lpstr>
      <vt:lpstr>Protocolos de Comunicação</vt:lpstr>
      <vt:lpstr>Serviços de Diagnóstico</vt:lpstr>
      <vt:lpstr>Apresentação do PowerPoint</vt:lpstr>
      <vt:lpstr>Raspberry Pi</vt:lpstr>
      <vt:lpstr>Apresentação do PowerPoint</vt:lpstr>
      <vt:lpstr>Implementação</vt:lpstr>
      <vt:lpstr>Esquema Elétrico</vt:lpstr>
      <vt:lpstr>Hardware Montado</vt:lpstr>
      <vt:lpstr>Técnicas e Ferramentas Utilizadas</vt:lpstr>
      <vt:lpstr>Instalação no veículo e utilização</vt:lpstr>
      <vt:lpstr>Hardware Instalado</vt:lpstr>
      <vt:lpstr>Aplicativo Mobile</vt:lpstr>
      <vt:lpstr>Vídeo e Demonstração</vt:lpstr>
      <vt:lpstr>Análise dos Resultados</vt:lpstr>
      <vt:lpstr>Testes Em Veículos</vt:lpstr>
      <vt:lpstr>Experimentos De Falhas DTC</vt:lpstr>
      <vt:lpstr>Experimentos De Falhas DTC</vt:lpstr>
      <vt:lpstr>Valor Do Projeto</vt:lpstr>
      <vt:lpstr>Conclusões e Sugestões</vt:lpstr>
      <vt:lpstr>Melhorias</vt:lpstr>
      <vt:lpstr>MUITO OBRIGADO A TODOS!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APLICAÇÃO PARA MONITORAMENTO VEICULAR EM TEMPO REAL</dc:title>
  <dc:creator>Maicon</dc:creator>
  <cp:lastModifiedBy>Maicon</cp:lastModifiedBy>
  <cp:revision>58</cp:revision>
  <dcterms:created xsi:type="dcterms:W3CDTF">2018-04-09T18:36:55Z</dcterms:created>
  <dcterms:modified xsi:type="dcterms:W3CDTF">2018-04-16T15:03:20Z</dcterms:modified>
</cp:coreProperties>
</file>